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3"/>
  </p:notesMasterIdLst>
  <p:sldIdLst>
    <p:sldId id="341" r:id="rId5"/>
    <p:sldId id="339" r:id="rId6"/>
    <p:sldId id="458" r:id="rId7"/>
    <p:sldId id="459" r:id="rId8"/>
    <p:sldId id="460" r:id="rId9"/>
    <p:sldId id="461" r:id="rId10"/>
    <p:sldId id="465" r:id="rId11"/>
    <p:sldId id="289" r:id="rId12"/>
  </p:sldIdLst>
  <p:sldSz cx="14630400" cy="8229600"/>
  <p:notesSz cx="6858000" cy="9144000"/>
  <p:defaultTex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iot, Ecton J" initials="TEJ" lastIdx="4" clrIdx="0">
    <p:extLst>
      <p:ext uri="{19B8F6BF-5375-455C-9EA6-DF929625EA0E}">
        <p15:presenceInfo xmlns:p15="http://schemas.microsoft.com/office/powerpoint/2012/main" userId="S-1-5-21-3436129700-137279607-2938357992-286776" providerId="AD"/>
      </p:ext>
    </p:extLst>
  </p:cmAuthor>
  <p:cmAuthor id="2" name="Yung, Rose" initials="YR" lastIdx="4" clrIdx="1">
    <p:extLst>
      <p:ext uri="{19B8F6BF-5375-455C-9EA6-DF929625EA0E}">
        <p15:presenceInfo xmlns:p15="http://schemas.microsoft.com/office/powerpoint/2012/main" userId="S-1-5-21-3436129700-137279607-2938357992-340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6627"/>
    <a:srgbClr val="0065BC"/>
    <a:srgbClr val="E77721"/>
    <a:srgbClr val="FED13F"/>
    <a:srgbClr val="FEC9FF"/>
    <a:srgbClr val="FED73F"/>
    <a:srgbClr val="0848AD"/>
    <a:srgbClr val="FAC533"/>
    <a:srgbClr val="9B9699"/>
    <a:srgbClr val="3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41" autoAdjust="0"/>
    <p:restoredTop sz="59049" autoAdjust="0"/>
  </p:normalViewPr>
  <p:slideViewPr>
    <p:cSldViewPr snapToGrid="0" snapToObjects="1">
      <p:cViewPr varScale="1">
        <p:scale>
          <a:sx n="55" d="100"/>
          <a:sy n="55" d="100"/>
        </p:scale>
        <p:origin x="108" y="120"/>
      </p:cViewPr>
      <p:guideLst>
        <p:guide orient="horz" pos="2592"/>
        <p:guide pos="4608"/>
      </p:guideLst>
    </p:cSldViewPr>
  </p:slideViewPr>
  <p:notesTextViewPr>
    <p:cViewPr>
      <p:scale>
        <a:sx n="150" d="100"/>
        <a:sy n="150" d="100"/>
      </p:scale>
      <p:origin x="0" y="0"/>
    </p:cViewPr>
  </p:notesTextViewPr>
  <p:sorterViewPr>
    <p:cViewPr varScale="1">
      <p:scale>
        <a:sx n="1" d="1"/>
        <a:sy n="1" d="1"/>
      </p:scale>
      <p:origin x="0" y="1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93404-58C7-A246-89CC-B85F345BB44E}" type="datetimeFigureOut">
              <a:rPr lang="en-US" smtClean="0"/>
              <a:t>4/12/2021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B8750-E7B1-0449-98DA-D098FA4DD43B}" type="slidenum">
              <a:rPr lang="en-US" smtClean="0"/>
              <a:t>‹#›</a:t>
            </a:fld>
            <a:endParaRPr lang="en-US" dirty="0"/>
          </a:p>
        </p:txBody>
      </p:sp>
    </p:spTree>
    <p:extLst>
      <p:ext uri="{BB962C8B-B14F-4D97-AF65-F5344CB8AC3E}">
        <p14:creationId xmlns:p14="http://schemas.microsoft.com/office/powerpoint/2010/main" val="1899589724"/>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medicalgps.com/the-challenges-of-coordinated-c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Welcome</a:t>
            </a:r>
            <a:r>
              <a:rPr lang="en-US" sz="1100" kern="1200" baseline="0" dirty="0" smtClean="0">
                <a:solidFill>
                  <a:schemeClr val="tx1"/>
                </a:solidFill>
                <a:effectLst/>
                <a:latin typeface="+mn-lt"/>
                <a:ea typeface="+mn-ea"/>
                <a:cs typeface="+mn-cs"/>
              </a:rPr>
              <a:t> to our </a:t>
            </a:r>
            <a:r>
              <a:rPr lang="en-US" sz="1100" kern="1200" baseline="0" dirty="0" err="1" smtClean="0">
                <a:solidFill>
                  <a:schemeClr val="tx1"/>
                </a:solidFill>
                <a:effectLst/>
                <a:latin typeface="+mn-lt"/>
                <a:ea typeface="+mn-ea"/>
                <a:cs typeface="+mn-cs"/>
              </a:rPr>
              <a:t>microlearning</a:t>
            </a:r>
            <a:r>
              <a:rPr lang="en-US" sz="1100" kern="1200" baseline="0" dirty="0" smtClean="0">
                <a:solidFill>
                  <a:schemeClr val="tx1"/>
                </a:solidFill>
                <a:effectLst/>
                <a:latin typeface="+mn-lt"/>
                <a:ea typeface="+mn-ea"/>
                <a:cs typeface="+mn-cs"/>
              </a:rPr>
              <a:t> 1 series, brought to you by </a:t>
            </a:r>
            <a:r>
              <a:rPr lang="en-US" dirty="0" smtClean="0"/>
              <a:t>Care1st Health Plan Arizona Behavior</a:t>
            </a:r>
            <a:r>
              <a:rPr lang="en-US" baseline="0" dirty="0" smtClean="0"/>
              <a:t> Health’s </a:t>
            </a:r>
            <a:r>
              <a:rPr lang="en-US" sz="1100" kern="1200" baseline="0" dirty="0" smtClean="0">
                <a:solidFill>
                  <a:schemeClr val="tx1"/>
                </a:solidFill>
                <a:effectLst/>
                <a:latin typeface="+mn-lt"/>
                <a:ea typeface="+mn-ea"/>
                <a:cs typeface="+mn-cs"/>
              </a:rPr>
              <a:t>clinical provider training team. This module focuses on discharge planning. </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a:t>
            </a:fld>
            <a:endParaRPr lang="en-US" dirty="0"/>
          </a:p>
        </p:txBody>
      </p:sp>
    </p:spTree>
    <p:extLst>
      <p:ext uri="{BB962C8B-B14F-4D97-AF65-F5344CB8AC3E}">
        <p14:creationId xmlns:p14="http://schemas.microsoft.com/office/powerpoint/2010/main" val="272496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microlearning</a:t>
            </a:r>
            <a:r>
              <a:rPr lang="en-US" dirty="0" smtClean="0"/>
              <a:t> is</a:t>
            </a:r>
            <a:r>
              <a:rPr lang="en-US" baseline="0" dirty="0" smtClean="0"/>
              <a:t> one of four in a series.  The topics covered in this series are care coordination, treatment planning, titration of services, and discharge planning.  Check out each </a:t>
            </a:r>
            <a:r>
              <a:rPr lang="en-US" baseline="0" dirty="0" err="1" smtClean="0"/>
              <a:t>microlearning</a:t>
            </a:r>
            <a:r>
              <a:rPr lang="en-US" baseline="0" dirty="0" smtClean="0"/>
              <a:t> for more information on the topics listed.</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2</a:t>
            </a:fld>
            <a:endParaRPr lang="en-US" dirty="0"/>
          </a:p>
        </p:txBody>
      </p:sp>
    </p:spTree>
    <p:extLst>
      <p:ext uri="{BB962C8B-B14F-4D97-AF65-F5344CB8AC3E}">
        <p14:creationId xmlns:p14="http://schemas.microsoft.com/office/powerpoint/2010/main" val="73095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smtClean="0">
                <a:solidFill>
                  <a:schemeClr val="tx1"/>
                </a:solidFill>
                <a:effectLst/>
                <a:latin typeface="+mn-lt"/>
                <a:ea typeface="+mn-ea"/>
                <a:cs typeface="+mn-cs"/>
              </a:rPr>
              <a:t>By</a:t>
            </a:r>
            <a:r>
              <a:rPr lang="en-US" sz="1100" b="0" kern="1200" baseline="0" dirty="0" smtClean="0">
                <a:solidFill>
                  <a:schemeClr val="tx1"/>
                </a:solidFill>
                <a:effectLst/>
                <a:latin typeface="+mn-lt"/>
                <a:ea typeface="+mn-ea"/>
                <a:cs typeface="+mn-cs"/>
              </a:rPr>
              <a:t> the end of this module, you will be able to identify two benefits of discharge planning, state two ways to address discharge planning during the course of treatment and identify three components of discharge. </a:t>
            </a:r>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3</a:t>
            </a:fld>
            <a:endParaRPr lang="en-US" dirty="0"/>
          </a:p>
        </p:txBody>
      </p:sp>
    </p:spTree>
    <p:extLst>
      <p:ext uri="{BB962C8B-B14F-4D97-AF65-F5344CB8AC3E}">
        <p14:creationId xmlns:p14="http://schemas.microsoft.com/office/powerpoint/2010/main" val="149382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a:t>
            </a:r>
            <a:r>
              <a:rPr lang="en-US" baseline="0" dirty="0" smtClean="0"/>
              <a:t> broad definition. According to the Agency for Healthcare Quality and Research, c</a:t>
            </a:r>
            <a:r>
              <a:rPr lang="en-US" dirty="0" smtClean="0"/>
              <a:t>are coordination is the deliberate organization of member care activities between two or more participants (including the member) involved in a member's care to facilitate the appropriate delivery of healthcare services. Organizing care involves the marshalling of personnel and other resources needed to carry out all required member care activities and is often managed by the exchange of information among participants responsible for different aspects of care. The </a:t>
            </a:r>
            <a:r>
              <a:rPr lang="en-US" b="1" dirty="0" smtClean="0"/>
              <a:t>goal</a:t>
            </a:r>
            <a:r>
              <a:rPr lang="en-US" b="0" dirty="0" smtClean="0"/>
              <a:t> of care coordination is to meet the member’s needs and preferences</a:t>
            </a:r>
            <a:r>
              <a:rPr lang="en-US" b="0" baseline="0" dirty="0" smtClean="0"/>
              <a:t> in delivery of high-quality and high-value care. Care coordination is an essential element in treatment planning, services titration, and discharge planning processes.</a:t>
            </a:r>
            <a:endParaRPr lang="en-US" dirty="0" smtClean="0"/>
          </a:p>
          <a:p>
            <a:endParaRPr lang="en-US" dirty="0" smtClean="0"/>
          </a:p>
          <a:p>
            <a:r>
              <a:rPr lang="en-US" b="1" dirty="0" smtClean="0"/>
              <a:t>Source: </a:t>
            </a:r>
            <a:r>
              <a:rPr lang="en-US" sz="1100" b="0" i="0" kern="1200" dirty="0" smtClean="0">
                <a:solidFill>
                  <a:schemeClr val="tx1"/>
                </a:solidFill>
                <a:effectLst/>
                <a:latin typeface="+mn-lt"/>
                <a:ea typeface="+mn-ea"/>
                <a:cs typeface="+mn-cs"/>
              </a:rPr>
              <a:t>Chapter 2. What is Care Coordination?. Content last reviewed June 2014. Agency for Healthcare Research and Quality, Rockville, MD. https://www.ahrq.gov/ncepcr/care/coordination/atlas/chapter2.html</a:t>
            </a:r>
            <a:endParaRPr lang="en-US" b="1" dirty="0"/>
          </a:p>
        </p:txBody>
      </p:sp>
      <p:sp>
        <p:nvSpPr>
          <p:cNvPr id="4" name="Slide Number Placeholder 3"/>
          <p:cNvSpPr>
            <a:spLocks noGrp="1"/>
          </p:cNvSpPr>
          <p:nvPr>
            <p:ph type="sldNum" sz="quarter" idx="10"/>
          </p:nvPr>
        </p:nvSpPr>
        <p:spPr/>
        <p:txBody>
          <a:bodyPr/>
          <a:lstStyle/>
          <a:p>
            <a:fld id="{B88B8750-E7B1-0449-98DA-D098FA4DD43B}" type="slidenum">
              <a:rPr lang="en-US" smtClean="0"/>
              <a:t>4</a:t>
            </a:fld>
            <a:endParaRPr lang="en-US" dirty="0"/>
          </a:p>
        </p:txBody>
      </p:sp>
    </p:spTree>
    <p:extLst>
      <p:ext uri="{BB962C8B-B14F-4D97-AF65-F5344CB8AC3E}">
        <p14:creationId xmlns:p14="http://schemas.microsoft.com/office/powerpoint/2010/main" val="12164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Care1st Health Plan Arizona behavioral health does</a:t>
            </a:r>
            <a:r>
              <a:rPr lang="en-US" baseline="0" dirty="0" smtClean="0"/>
              <a:t> not require you to submit discharge planning documentation upon discharge, but it is a required component of documentation that will be expected if records are reviewed. </a:t>
            </a:r>
          </a:p>
          <a:p>
            <a:pPr marL="0" indent="0">
              <a:buFontTx/>
              <a:buNone/>
            </a:pPr>
            <a:r>
              <a:rPr lang="en-US" baseline="0" dirty="0" smtClean="0"/>
              <a:t>Discharge planning begins at admissions and this slide shows how discharge planning can be addressed at all points in the treatment process. It is a thread that should be woven through all parts of the process. </a:t>
            </a:r>
            <a:endParaRPr lang="en-US" dirty="0" smtClean="0"/>
          </a:p>
          <a:p>
            <a:pPr marL="0" indent="0">
              <a:buFontTx/>
              <a:buNone/>
            </a:pPr>
            <a:r>
              <a:rPr lang="en-US" baseline="0" dirty="0" smtClean="0"/>
              <a:t>The admission and assessment phase should include collaborative information gathering that drives discharge planning. Helpful information to gather at assessment for discharge planning purposes includes: Current providers for whole person healthcare such as primary care and healthcare specialists, AA and NA support groups, substance use providers, and other community supports. Information on strengths and natural supports will also inform the discharge plan. </a:t>
            </a:r>
          </a:p>
          <a:p>
            <a:pPr marL="0" indent="0">
              <a:buFontTx/>
              <a:buNone/>
            </a:pPr>
            <a:r>
              <a:rPr lang="en-US" baseline="0" dirty="0" smtClean="0"/>
              <a:t>The assessment period is also a good time to explain the importance of discharge planning to set expectations for eventual discharge. It is important for members to know the goal is for self sufficiency and continued wellness after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Treatment planning is a set of agreed upon goals that can be used as a benchmark measure for both the client and provider to know when discharge is appropriate.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Care coordination that occurs throughout the treatment episode allows communication regarding the discharge plan to occur. Be sure to include other providers, supports persons and the member in establishing a plan for care after discharge. Care coordination allows for follow up appointments to be made and encourages exploration of the ways in which other providers can support the member after discharge. All coordination of care activities support the discharge plan.</a:t>
            </a:r>
          </a:p>
          <a:p>
            <a:pPr marL="0" lvl="0" indent="0">
              <a:buFontTx/>
              <a:buNone/>
            </a:pPr>
            <a:r>
              <a:rPr lang="en-US" baseline="0" dirty="0" smtClean="0"/>
              <a:t>Titrating services, which is the continuous appraisal of current needs, will also help identify when discharge is appropriate. When all treatment goals and needs have been addressed, it is time for discharge. </a:t>
            </a:r>
          </a:p>
          <a:p>
            <a:pPr marL="0" lvl="0" indent="0">
              <a:buFontTx/>
              <a:buNone/>
            </a:pPr>
            <a:r>
              <a:rPr lang="en-US" baseline="0" dirty="0" smtClean="0"/>
              <a:t>The final phase of discharge planning is to finalize the plan. The discharge plan is an agreed upon plan to assist the member in effective independent functioning.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smtClean="0">
                <a:solidFill>
                  <a:schemeClr val="tx1"/>
                </a:solidFill>
                <a:effectLst/>
                <a:latin typeface="+mn-lt"/>
                <a:ea typeface="+mn-ea"/>
                <a:cs typeface="+mn-cs"/>
              </a:rPr>
              <a:t>Source: </a:t>
            </a:r>
            <a:r>
              <a:rPr lang="en-US" sz="1100" b="0" i="0" kern="1200" dirty="0" smtClean="0">
                <a:solidFill>
                  <a:schemeClr val="tx1"/>
                </a:solidFill>
                <a:effectLst/>
                <a:latin typeface="+mn-lt"/>
                <a:ea typeface="+mn-ea"/>
                <a:cs typeface="+mn-cs"/>
              </a:rPr>
              <a:t>Care Coordination. Content last reviewed August 2018. Agency for Healthcare Research and Quality, Rockville, MD.</a:t>
            </a:r>
            <a:r>
              <a:rPr lang="en-US" dirty="0" smtClean="0"/>
              <a:t/>
            </a:r>
            <a:br>
              <a:rPr lang="en-US" dirty="0" smtClean="0"/>
            </a:br>
            <a:r>
              <a:rPr lang="en-US" sz="1100" b="0" i="0" kern="1200" dirty="0" smtClean="0">
                <a:solidFill>
                  <a:schemeClr val="tx1"/>
                </a:solidFill>
                <a:effectLst/>
                <a:latin typeface="+mn-lt"/>
                <a:ea typeface="+mn-ea"/>
                <a:cs typeface="+mn-cs"/>
              </a:rPr>
              <a:t>https://www.ahrq.gov/ncepcr/care/coordination.html</a:t>
            </a:r>
          </a:p>
        </p:txBody>
      </p:sp>
      <p:sp>
        <p:nvSpPr>
          <p:cNvPr id="4" name="Slide Number Placeholder 3"/>
          <p:cNvSpPr>
            <a:spLocks noGrp="1"/>
          </p:cNvSpPr>
          <p:nvPr>
            <p:ph type="sldNum" sz="quarter" idx="10"/>
          </p:nvPr>
        </p:nvSpPr>
        <p:spPr/>
        <p:txBody>
          <a:bodyPr/>
          <a:lstStyle/>
          <a:p>
            <a:fld id="{B88B8750-E7B1-0449-98DA-D098FA4DD43B}" type="slidenum">
              <a:rPr lang="en-US" smtClean="0"/>
              <a:t>5</a:t>
            </a:fld>
            <a:endParaRPr lang="en-US" dirty="0"/>
          </a:p>
        </p:txBody>
      </p:sp>
    </p:spTree>
    <p:extLst>
      <p:ext uri="{BB962C8B-B14F-4D97-AF65-F5344CB8AC3E}">
        <p14:creationId xmlns:p14="http://schemas.microsoft.com/office/powerpoint/2010/main" val="2483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plan should include as</a:t>
            </a:r>
            <a:r>
              <a:rPr lang="en-US" baseline="0" dirty="0" smtClean="0"/>
              <a:t> many of these components that are needed to support the member’s independence. </a:t>
            </a:r>
          </a:p>
          <a:p>
            <a:r>
              <a:rPr lang="en-US" baseline="0" dirty="0" smtClean="0"/>
              <a:t>Member education should include information on their illness and what signs and symptoms to be on the look for as an indicator to return for treatment. </a:t>
            </a:r>
          </a:p>
          <a:p>
            <a:r>
              <a:rPr lang="en-US" baseline="0" dirty="0" smtClean="0"/>
              <a:t>Self care instructions that are developed collaboratively between the provider and the member should be part of the discharge plan. This will include reminders and questions to use skills developed in treatment. These can be coping skills, problem solving skills, daily self care activities and more. </a:t>
            </a:r>
          </a:p>
          <a:p>
            <a:r>
              <a:rPr lang="en-US" baseline="0" dirty="0" smtClean="0"/>
              <a:t>The discharge plan should include collaborative care component. Appointments with other providers should be outlined in the document. If the member needs to continue medication management as their only service, the provider needs to ensure that they continue to have access to medications and to have a scheduled appointment with the medication providers. </a:t>
            </a:r>
          </a:p>
          <a:p>
            <a:r>
              <a:rPr lang="en-US" baseline="0" dirty="0" smtClean="0"/>
              <a:t>The plan should also include any formal and informal support people. Each person’s roles and responsibilities should be outlined.</a:t>
            </a:r>
          </a:p>
          <a:p>
            <a:r>
              <a:rPr lang="en-US" baseline="0" dirty="0" smtClean="0"/>
              <a:t>Finally, the discharge plan should describe how to return for care if it is needed. </a:t>
            </a:r>
          </a:p>
          <a:p>
            <a:endParaRPr lang="en-US" baseline="0" dirty="0" smtClean="0"/>
          </a:p>
          <a:p>
            <a:r>
              <a:rPr lang="en-US" baseline="0" dirty="0" smtClean="0"/>
              <a:t>The discharge plan should be documented in the members permanent medical record. Copies should be given to the member, support persons and service providers. </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6</a:t>
            </a:fld>
            <a:endParaRPr lang="en-US" dirty="0"/>
          </a:p>
        </p:txBody>
      </p:sp>
    </p:spTree>
    <p:extLst>
      <p:ext uri="{BB962C8B-B14F-4D97-AF65-F5344CB8AC3E}">
        <p14:creationId xmlns:p14="http://schemas.microsoft.com/office/powerpoint/2010/main" val="42439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Care1st Health Plan Arizona</a:t>
            </a:r>
            <a:r>
              <a:rPr lang="en-US" baseline="0" dirty="0" smtClean="0"/>
              <a:t> Behavioral Health’s mission is to help people live their best lives by being the trusted partner to create superior solutions in behavioral healthcare and wellness. We simply can’t meet this mission without our providers, and appreciate the work you do to meet our members’ needs!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 </a:t>
            </a:r>
            <a:r>
              <a:rPr lang="en-US" b="0" dirty="0" smtClean="0"/>
              <a:t>Medical GPS.</a:t>
            </a:r>
            <a:r>
              <a:rPr lang="en-US" b="0" baseline="0" dirty="0" smtClean="0"/>
              <a:t> </a:t>
            </a:r>
            <a:r>
              <a:rPr lang="en-US" b="0" i="1" baseline="0" dirty="0" smtClean="0"/>
              <a:t>The Challenges of Coordinated Care</a:t>
            </a:r>
            <a:r>
              <a:rPr lang="en-US" b="0" i="0" baseline="0" dirty="0" smtClean="0"/>
              <a:t> (March 13, 2017). Retrieved from </a:t>
            </a:r>
            <a:r>
              <a:rPr lang="en-US" dirty="0" smtClean="0">
                <a:hlinkClick r:id="rId3"/>
              </a:rPr>
              <a:t>https://blog.medicalgps.com/the-challenges-of-coordinated-care/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7</a:t>
            </a:fld>
            <a:endParaRPr lang="en-US" dirty="0"/>
          </a:p>
        </p:txBody>
      </p:sp>
    </p:spTree>
    <p:extLst>
      <p:ext uri="{BB962C8B-B14F-4D97-AF65-F5344CB8AC3E}">
        <p14:creationId xmlns:p14="http://schemas.microsoft.com/office/powerpoint/2010/main" val="288060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If you are experiencing any barriers</a:t>
            </a:r>
            <a:r>
              <a:rPr lang="en-US" baseline="0" dirty="0" smtClean="0"/>
              <a:t> to care coordination or have any additional questions, please contact </a:t>
            </a:r>
            <a:r>
              <a:rPr lang="en-US" baseline="0" smtClean="0"/>
              <a:t>Amy Trussell </a:t>
            </a:r>
            <a:r>
              <a:rPr lang="en-US" baseline="0" dirty="0" smtClean="0"/>
              <a:t>at the information provided on your screen. </a:t>
            </a:r>
            <a:r>
              <a:rPr lang="en-US" dirty="0" smtClean="0"/>
              <a:t>Thank</a:t>
            </a:r>
            <a:r>
              <a:rPr lang="en-US" baseline="0" dirty="0" smtClean="0"/>
              <a:t> you for attending this </a:t>
            </a:r>
            <a:r>
              <a:rPr lang="en-US" baseline="0" dirty="0" err="1" smtClean="0"/>
              <a:t>microlearning</a:t>
            </a:r>
            <a:r>
              <a:rPr lang="en-US" baseline="0" dirty="0" smtClean="0"/>
              <a:t> on care coordination.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8</a:t>
            </a:fld>
            <a:endParaRPr lang="en-US" dirty="0"/>
          </a:p>
        </p:txBody>
      </p:sp>
    </p:spTree>
    <p:extLst>
      <p:ext uri="{BB962C8B-B14F-4D97-AF65-F5344CB8AC3E}">
        <p14:creationId xmlns:p14="http://schemas.microsoft.com/office/powerpoint/2010/main" val="24214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673760359"/>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955" y="1111252"/>
            <a:ext cx="4303258" cy="1142030"/>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10955610" y="7627939"/>
            <a:ext cx="3290886" cy="438150"/>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4359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
        <p:nvSpPr>
          <p:cNvPr id="7" name="Rectangle 6"/>
          <p:cNvSpPr>
            <a:spLocks noChangeArrowheads="1"/>
          </p:cNvSpPr>
          <p:nvPr userDrawn="1"/>
        </p:nvSpPr>
        <p:spPr bwMode="hidden">
          <a:xfrm>
            <a:off x="267046" y="-14067"/>
            <a:ext cx="147821" cy="8243668"/>
          </a:xfrm>
          <a:prstGeom prst="rect">
            <a:avLst/>
          </a:prstGeom>
          <a:solidFill>
            <a:srgbClr val="FEC920"/>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1420238"/>
            <a:ext cx="6232525" cy="5991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91400" y="1420238"/>
            <a:ext cx="6232525" cy="59918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83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155643"/>
            <a:ext cx="12619037" cy="758758"/>
          </a:xfrm>
        </p:spPr>
        <p:txBody>
          <a:bodyPr/>
          <a:lstStyle/>
          <a:p>
            <a:r>
              <a:rPr lang="en-US"/>
              <a:t>Click to edit Master title style</a:t>
            </a:r>
          </a:p>
        </p:txBody>
      </p:sp>
      <p:sp>
        <p:nvSpPr>
          <p:cNvPr id="3" name="Text Placeholder 2"/>
          <p:cNvSpPr>
            <a:spLocks noGrp="1"/>
          </p:cNvSpPr>
          <p:nvPr>
            <p:ph type="body" idx="1"/>
          </p:nvPr>
        </p:nvSpPr>
        <p:spPr>
          <a:xfrm>
            <a:off x="1006476" y="1496455"/>
            <a:ext cx="6189662" cy="464107"/>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2256818"/>
            <a:ext cx="6189662" cy="5171096"/>
          </a:xfrm>
        </p:spPr>
        <p:txBody>
          <a:bodyPr>
            <a:normAutofit/>
          </a:bodyPr>
          <a:lstStyle>
            <a:lvl1pPr>
              <a:defRPr sz="3100"/>
            </a:lvl1pPr>
            <a:lvl2pPr>
              <a:defRPr sz="2400"/>
            </a:lvl2pPr>
            <a:lvl3pPr>
              <a:defRPr sz="2000"/>
            </a:lvl3pPr>
            <a:lvl4pPr>
              <a:defRPr sz="19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07276" y="1496455"/>
            <a:ext cx="6219826" cy="511478"/>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6" y="2256818"/>
            <a:ext cx="6219826" cy="5171096"/>
          </a:xfrm>
        </p:spPr>
        <p:txBody>
          <a:bodyPr>
            <a:normAutofit/>
          </a:bodyPr>
          <a:lstStyle>
            <a:lvl1pPr>
              <a:defRPr sz="3100"/>
            </a:lvl1pPr>
            <a:lvl2pPr>
              <a:defRPr sz="2400"/>
            </a:lvl2pPr>
            <a:lvl3pPr>
              <a:defRPr sz="2000"/>
            </a:lvl3pPr>
            <a:lvl4pPr>
              <a:defRPr sz="19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72900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995551599"/>
      </p:ext>
    </p:extLst>
  </p:cSld>
  <p:clrMapOvr>
    <a:masterClrMapping/>
  </p:clrMapOvr>
  <p:extLst mod="1">
    <p:ext uri="{DCECCB84-F9BA-43D5-87BE-67443E8EF086}">
      <p15:sldGuideLst xmlns:p15="http://schemas.microsoft.com/office/powerpoint/2012/main">
        <p15:guide id="1"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6219827" y="1184276"/>
            <a:ext cx="7407275"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6761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6219827" y="1184276"/>
            <a:ext cx="7407275" cy="584835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dirty="0"/>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555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4680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21581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1819" y="1420238"/>
            <a:ext cx="13662835" cy="6038352"/>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820" y="7627939"/>
            <a:ext cx="3290888" cy="438150"/>
          </a:xfrm>
          <a:prstGeom prst="rect">
            <a:avLst/>
          </a:prstGeom>
        </p:spPr>
        <p:txBody>
          <a:bodyPr vert="horz" lIns="91435" tIns="45718" rIns="91435" bIns="45718" rtlCol="0" anchor="ctr"/>
          <a:lstStyle>
            <a:lvl1pPr algn="l">
              <a:defRPr sz="1000">
                <a:solidFill>
                  <a:schemeClr val="bg1">
                    <a:lumMod val="50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5119015" y="7627939"/>
            <a:ext cx="4937125" cy="438150"/>
          </a:xfrm>
          <a:prstGeom prst="rect">
            <a:avLst/>
          </a:prstGeom>
        </p:spPr>
        <p:txBody>
          <a:bodyPr vert="horz" lIns="91435" tIns="45718" rIns="91435" bIns="45718" rtlCol="0" anchor="ctr"/>
          <a:lstStyle>
            <a:lvl1pPr algn="ctr">
              <a:defRPr sz="1000">
                <a:solidFill>
                  <a:schemeClr val="bg1">
                    <a:lumMod val="50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0955610" y="7627939"/>
            <a:ext cx="3290886" cy="438150"/>
          </a:xfrm>
          <a:prstGeom prst="rect">
            <a:avLst/>
          </a:prstGeom>
        </p:spPr>
        <p:txBody>
          <a:bodyPr vert="horz" lIns="91435" tIns="45718" rIns="91435" bIns="45718" rtlCol="0" anchor="ctr"/>
          <a:lstStyle>
            <a:lvl1pPr algn="r">
              <a:defRPr sz="1000">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dirty="0"/>
          </a:p>
        </p:txBody>
      </p:sp>
      <p:sp>
        <p:nvSpPr>
          <p:cNvPr id="7" name="Rectangle 6"/>
          <p:cNvSpPr>
            <a:spLocks noChangeArrowheads="1"/>
          </p:cNvSpPr>
          <p:nvPr userDrawn="1"/>
        </p:nvSpPr>
        <p:spPr bwMode="hidden">
          <a:xfrm>
            <a:off x="-14066" y="-14069"/>
            <a:ext cx="11774266" cy="1011158"/>
          </a:xfrm>
          <a:prstGeom prst="rect">
            <a:avLst/>
          </a:prstGeom>
          <a:solidFill>
            <a:srgbClr val="E77721"/>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grpSp>
        <p:nvGrpSpPr>
          <p:cNvPr id="8" name="Group 7"/>
          <p:cNvGrpSpPr/>
          <p:nvPr userDrawn="1"/>
        </p:nvGrpSpPr>
        <p:grpSpPr>
          <a:xfrm>
            <a:off x="11893550" y="-14069"/>
            <a:ext cx="2750346" cy="1011158"/>
            <a:chOff x="11893550" y="-14068"/>
            <a:chExt cx="2750345" cy="1051560"/>
          </a:xfrm>
        </p:grpSpPr>
        <p:sp>
          <p:nvSpPr>
            <p:cNvPr id="9" name="Rectangle 8"/>
            <p:cNvSpPr/>
            <p:nvPr/>
          </p:nvSpPr>
          <p:spPr>
            <a:xfrm>
              <a:off x="11893550" y="-14068"/>
              <a:ext cx="2750345" cy="1051560"/>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dirty="0"/>
            </a:p>
          </p:txBody>
        </p:sp>
        <p:pic>
          <p:nvPicPr>
            <p:cNvPr id="10" name="Picture 9" descr="06_White-Logo-on-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62605" y="187295"/>
              <a:ext cx="2540000" cy="674084"/>
            </a:xfrm>
            <a:prstGeom prst="rect">
              <a:avLst/>
            </a:prstGeom>
          </p:spPr>
        </p:pic>
      </p:grpSp>
      <p:sp>
        <p:nvSpPr>
          <p:cNvPr id="2" name="Title Placeholder 1"/>
          <p:cNvSpPr>
            <a:spLocks noGrp="1"/>
          </p:cNvSpPr>
          <p:nvPr>
            <p:ph type="title"/>
          </p:nvPr>
        </p:nvSpPr>
        <p:spPr>
          <a:xfrm>
            <a:off x="661820" y="0"/>
            <a:ext cx="10925262" cy="997090"/>
          </a:xfrm>
          <a:prstGeom prst="rect">
            <a:avLst/>
          </a:prstGeom>
        </p:spPr>
        <p:txBody>
          <a:bodyPr vert="horz" lIns="91435" tIns="45718" rIns="91435" bIns="45718" rtlCol="0" anchor="ctr">
            <a:normAutofit/>
          </a:bodyPr>
          <a:lstStyle/>
          <a:p>
            <a:r>
              <a:rPr lang="en-US" dirty="0"/>
              <a:t>Click to edit Master title style</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Discharge Planning</a:t>
            </a:r>
            <a:endParaRPr lang="en-US" dirty="0"/>
          </a:p>
        </p:txBody>
      </p:sp>
      <p:sp>
        <p:nvSpPr>
          <p:cNvPr id="3" name="Content Placeholder 2"/>
          <p:cNvSpPr>
            <a:spLocks noGrp="1"/>
          </p:cNvSpPr>
          <p:nvPr>
            <p:ph idx="1"/>
          </p:nvPr>
        </p:nvSpPr>
        <p:spPr>
          <a:xfrm>
            <a:off x="661820" y="2950185"/>
            <a:ext cx="11096505" cy="1394750"/>
          </a:xfrm>
        </p:spPr>
        <p:txBody>
          <a:bodyPr>
            <a:noAutofit/>
          </a:bodyPr>
          <a:lstStyle/>
          <a:p>
            <a:pPr marL="0" indent="0">
              <a:lnSpc>
                <a:spcPct val="110000"/>
              </a:lnSpc>
              <a:buNone/>
            </a:pPr>
            <a:r>
              <a:rPr lang="en-US" sz="2200" b="1" dirty="0"/>
              <a:t> </a:t>
            </a:r>
          </a:p>
          <a:p>
            <a:pPr>
              <a:buFont typeface="Wingdings" panose="05000000000000000000" pitchFamily="2" charset="2"/>
              <a:buChar char="v"/>
            </a:pPr>
            <a:r>
              <a:rPr lang="en-US" sz="2800" i="1" dirty="0" err="1" smtClean="0"/>
              <a:t>Microlearning</a:t>
            </a:r>
            <a:endParaRPr lang="en-US" sz="2800" i="1" dirty="0"/>
          </a:p>
        </p:txBody>
      </p:sp>
      <p:sp>
        <p:nvSpPr>
          <p:cNvPr id="6" name="Text Placeholder 28"/>
          <p:cNvSpPr txBox="1">
            <a:spLocks/>
          </p:cNvSpPr>
          <p:nvPr/>
        </p:nvSpPr>
        <p:spPr>
          <a:xfrm>
            <a:off x="411190" y="7503837"/>
            <a:ext cx="13835306" cy="457200"/>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nSpc>
                <a:spcPct val="100000"/>
              </a:lnSpc>
              <a:spcBef>
                <a:spcPts val="0"/>
              </a:spcBef>
              <a:buNone/>
            </a:pPr>
            <a:r>
              <a:rPr lang="en-US" sz="1000" smtClean="0"/>
              <a:t>PRO_68151E_State Approved_01132021</a:t>
            </a:r>
            <a:r>
              <a:rPr lang="en-US" sz="1000" dirty="0" smtClean="0"/>
              <a:t>											AZ1CADPRS68151E_0000</a:t>
            </a:r>
          </a:p>
          <a:p>
            <a:pPr marL="0" indent="0">
              <a:lnSpc>
                <a:spcPct val="100000"/>
              </a:lnSpc>
              <a:spcBef>
                <a:spcPts val="0"/>
              </a:spcBef>
              <a:buNone/>
            </a:pPr>
            <a:r>
              <a:rPr lang="en-US" sz="1000" dirty="0" smtClean="0"/>
              <a:t>©</a:t>
            </a:r>
            <a:r>
              <a:rPr lang="en-US" sz="1000" dirty="0"/>
              <a:t>WellCare </a:t>
            </a:r>
            <a:r>
              <a:rPr lang="en-US" sz="1000" dirty="0" smtClean="0"/>
              <a:t>2021</a:t>
            </a:r>
            <a:endParaRPr lang="en-US" sz="1000" dirty="0"/>
          </a:p>
        </p:txBody>
      </p:sp>
      <p:grpSp>
        <p:nvGrpSpPr>
          <p:cNvPr id="5" name="Group 4"/>
          <p:cNvGrpSpPr/>
          <p:nvPr/>
        </p:nvGrpSpPr>
        <p:grpSpPr>
          <a:xfrm>
            <a:off x="11894820" y="0"/>
            <a:ext cx="2735580" cy="975360"/>
            <a:chOff x="11894820" y="0"/>
            <a:chExt cx="2735580" cy="975360"/>
          </a:xfrm>
        </p:grpSpPr>
        <p:sp>
          <p:nvSpPr>
            <p:cNvPr id="7"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9" name="Group 8"/>
          <p:cNvGrpSpPr/>
          <p:nvPr/>
        </p:nvGrpSpPr>
        <p:grpSpPr>
          <a:xfrm>
            <a:off x="11894820" y="-31610"/>
            <a:ext cx="2735580" cy="102870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7082" y="7393709"/>
            <a:ext cx="406400" cy="406400"/>
          </a:xfrm>
          <a:prstGeom prst="rect">
            <a:avLst/>
          </a:prstGeom>
        </p:spPr>
      </p:pic>
    </p:spTree>
    <p:extLst>
      <p:ext uri="{BB962C8B-B14F-4D97-AF65-F5344CB8AC3E}">
        <p14:creationId xmlns:p14="http://schemas.microsoft.com/office/powerpoint/2010/main" val="217922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 Series</a:t>
            </a:r>
            <a:endParaRPr lang="en-US" dirty="0"/>
          </a:p>
        </p:txBody>
      </p:sp>
      <p:sp>
        <p:nvSpPr>
          <p:cNvPr id="8" name="TextBox 7"/>
          <p:cNvSpPr txBox="1"/>
          <p:nvPr/>
        </p:nvSpPr>
        <p:spPr>
          <a:xfrm>
            <a:off x="1618129" y="3308392"/>
            <a:ext cx="2843535"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Care Coordination</a:t>
            </a:r>
            <a:endParaRPr lang="en-US" sz="2400" dirty="0">
              <a:solidFill>
                <a:srgbClr val="E76627"/>
              </a:solidFill>
            </a:endParaRPr>
          </a:p>
        </p:txBody>
      </p:sp>
      <p:sp>
        <p:nvSpPr>
          <p:cNvPr id="11" name="TextBox 10"/>
          <p:cNvSpPr txBox="1"/>
          <p:nvPr/>
        </p:nvSpPr>
        <p:spPr>
          <a:xfrm>
            <a:off x="1618130" y="4086862"/>
            <a:ext cx="3037050"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Treatment Planning</a:t>
            </a:r>
            <a:endParaRPr lang="en-US" sz="2400" dirty="0">
              <a:solidFill>
                <a:srgbClr val="E76627"/>
              </a:solidFill>
            </a:endParaRPr>
          </a:p>
        </p:txBody>
      </p:sp>
      <p:sp>
        <p:nvSpPr>
          <p:cNvPr id="14" name="TextBox 13"/>
          <p:cNvSpPr txBox="1"/>
          <p:nvPr/>
        </p:nvSpPr>
        <p:spPr>
          <a:xfrm>
            <a:off x="1618129" y="4880239"/>
            <a:ext cx="307276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Titration of Services</a:t>
            </a:r>
            <a:endParaRPr lang="en-US" sz="2400" dirty="0">
              <a:solidFill>
                <a:srgbClr val="E76627"/>
              </a:solidFill>
            </a:endParaRPr>
          </a:p>
        </p:txBody>
      </p:sp>
      <p:sp>
        <p:nvSpPr>
          <p:cNvPr id="17" name="TextBox 16"/>
          <p:cNvSpPr txBox="1"/>
          <p:nvPr/>
        </p:nvSpPr>
        <p:spPr>
          <a:xfrm>
            <a:off x="1618129" y="5687062"/>
            <a:ext cx="294933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Discharge Planning</a:t>
            </a:r>
            <a:endParaRPr lang="en-US" sz="2400" dirty="0">
              <a:solidFill>
                <a:srgbClr val="E76627"/>
              </a:solidFill>
            </a:endParaRPr>
          </a:p>
        </p:txBody>
      </p:sp>
      <p:grpSp>
        <p:nvGrpSpPr>
          <p:cNvPr id="7" name="Group 6"/>
          <p:cNvGrpSpPr/>
          <p:nvPr/>
        </p:nvGrpSpPr>
        <p:grpSpPr>
          <a:xfrm>
            <a:off x="11894820" y="0"/>
            <a:ext cx="2735580" cy="975360"/>
            <a:chOff x="11894820" y="0"/>
            <a:chExt cx="2735580" cy="975360"/>
          </a:xfrm>
        </p:grpSpPr>
        <p:sp>
          <p:nvSpPr>
            <p:cNvPr id="9"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2" name="Group 11"/>
          <p:cNvGrpSpPr/>
          <p:nvPr/>
        </p:nvGrpSpPr>
        <p:grpSpPr>
          <a:xfrm>
            <a:off x="11894820" y="-31610"/>
            <a:ext cx="2735580" cy="1028700"/>
            <a:chOff x="11894820" y="-31610"/>
            <a:chExt cx="2735580" cy="1028700"/>
          </a:xfrm>
        </p:grpSpPr>
        <p:sp>
          <p:nvSpPr>
            <p:cNvPr id="13" name="TextBox 12"/>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29767" y="7596909"/>
            <a:ext cx="406400" cy="406400"/>
          </a:xfrm>
          <a:prstGeom prst="rect">
            <a:avLst/>
          </a:prstGeom>
        </p:spPr>
      </p:pic>
    </p:spTree>
    <p:extLst>
      <p:ext uri="{BB962C8B-B14F-4D97-AF65-F5344CB8AC3E}">
        <p14:creationId xmlns:p14="http://schemas.microsoft.com/office/powerpoint/2010/main" val="4207490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Learning Objectives</a:t>
            </a:r>
            <a:endParaRPr lang="en-US" dirty="0"/>
          </a:p>
        </p:txBody>
      </p:sp>
      <p:grpSp>
        <p:nvGrpSpPr>
          <p:cNvPr id="9" name="Group 8"/>
          <p:cNvGrpSpPr/>
          <p:nvPr/>
        </p:nvGrpSpPr>
        <p:grpSpPr>
          <a:xfrm>
            <a:off x="604535" y="2613374"/>
            <a:ext cx="7754992" cy="635194"/>
            <a:chOff x="429275" y="1732320"/>
            <a:chExt cx="7754992" cy="635194"/>
          </a:xfrm>
        </p:grpSpPr>
        <p:sp>
          <p:nvSpPr>
            <p:cNvPr id="10" name="TextBox 9"/>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endParaRPr lang="en-US" sz="1900" dirty="0">
                <a:solidFill>
                  <a:schemeClr val="tx1"/>
                </a:solidFill>
                <a:ea typeface="+mn-ea"/>
                <a:cs typeface="+mn-cs"/>
              </a:endParaRPr>
            </a:p>
          </p:txBody>
        </p:sp>
        <p:sp>
          <p:nvSpPr>
            <p:cNvPr id="12" name="Oval 11"/>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sp>
        <p:nvSpPr>
          <p:cNvPr id="16" name="Oval 15"/>
          <p:cNvSpPr/>
          <p:nvPr/>
        </p:nvSpPr>
        <p:spPr>
          <a:xfrm>
            <a:off x="610179" y="359967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nvGrpSpPr>
          <p:cNvPr id="18" name="Group 17"/>
          <p:cNvGrpSpPr/>
          <p:nvPr/>
        </p:nvGrpSpPr>
        <p:grpSpPr>
          <a:xfrm>
            <a:off x="604535" y="4609307"/>
            <a:ext cx="7754992" cy="635195"/>
            <a:chOff x="429275" y="3728253"/>
            <a:chExt cx="7754992" cy="635195"/>
          </a:xfrm>
        </p:grpSpPr>
        <p:sp>
          <p:nvSpPr>
            <p:cNvPr id="19" name="TextBox 18"/>
            <p:cNvSpPr txBox="1"/>
            <p:nvPr/>
          </p:nvSpPr>
          <p:spPr>
            <a:xfrm>
              <a:off x="1037795" y="379523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Identify three components of a discharge plan</a:t>
              </a:r>
              <a:endParaRPr lang="en-US" sz="1900" dirty="0">
                <a:solidFill>
                  <a:srgbClr val="E76627"/>
                </a:solidFill>
                <a:ea typeface="+mn-ea"/>
                <a:cs typeface="+mn-cs"/>
              </a:endParaRPr>
            </a:p>
          </p:txBody>
        </p:sp>
        <p:sp>
          <p:nvSpPr>
            <p:cNvPr id="20" name="Oval 19"/>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7" name="Group 26"/>
          <p:cNvGrpSpPr/>
          <p:nvPr/>
        </p:nvGrpSpPr>
        <p:grpSpPr>
          <a:xfrm>
            <a:off x="604535" y="2613374"/>
            <a:ext cx="7773095" cy="611858"/>
            <a:chOff x="429275" y="1732320"/>
            <a:chExt cx="7773095" cy="611858"/>
          </a:xfrm>
        </p:grpSpPr>
        <p:sp>
          <p:nvSpPr>
            <p:cNvPr id="28" name="TextBox 27"/>
            <p:cNvSpPr txBox="1"/>
            <p:nvPr/>
          </p:nvSpPr>
          <p:spPr>
            <a:xfrm>
              <a:off x="1055898" y="177596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rgbClr val="E76627"/>
                  </a:solidFill>
                  <a:ea typeface="+mn-ea"/>
                  <a:cs typeface="+mn-cs"/>
                </a:rPr>
                <a:t>Identify </a:t>
              </a:r>
              <a:r>
                <a:rPr lang="en-US" sz="1900" dirty="0" smtClean="0">
                  <a:solidFill>
                    <a:srgbClr val="E76627"/>
                  </a:solidFill>
                  <a:ea typeface="+mn-ea"/>
                  <a:cs typeface="+mn-cs"/>
                </a:rPr>
                <a:t>two benefits of discharge planning</a:t>
              </a:r>
              <a:endParaRPr lang="en-US" sz="1900" dirty="0">
                <a:solidFill>
                  <a:srgbClr val="E76627"/>
                </a:solidFill>
                <a:ea typeface="+mn-ea"/>
                <a:cs typeface="+mn-cs"/>
              </a:endParaRPr>
            </a:p>
          </p:txBody>
        </p:sp>
        <p:sp>
          <p:nvSpPr>
            <p:cNvPr id="29" name="Oval 28"/>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30" name="Group 29"/>
          <p:cNvGrpSpPr/>
          <p:nvPr/>
        </p:nvGrpSpPr>
        <p:grpSpPr>
          <a:xfrm>
            <a:off x="610179" y="3599673"/>
            <a:ext cx="8354711" cy="635194"/>
            <a:chOff x="434919" y="2718619"/>
            <a:chExt cx="8354711" cy="635194"/>
          </a:xfrm>
        </p:grpSpPr>
        <p:sp>
          <p:nvSpPr>
            <p:cNvPr id="31" name="TextBox 30"/>
            <p:cNvSpPr txBox="1"/>
            <p:nvPr/>
          </p:nvSpPr>
          <p:spPr>
            <a:xfrm>
              <a:off x="1032149" y="2785595"/>
              <a:ext cx="7757481"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State two ways to address discharge planning during the course of treatment</a:t>
              </a:r>
              <a:endParaRPr lang="en-US" sz="1900" dirty="0">
                <a:solidFill>
                  <a:srgbClr val="E76627"/>
                </a:solidFill>
                <a:ea typeface="+mn-ea"/>
                <a:cs typeface="+mn-cs"/>
              </a:endParaRPr>
            </a:p>
          </p:txBody>
        </p:sp>
        <p:sp>
          <p:nvSpPr>
            <p:cNvPr id="32" name="Oval 31"/>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sp>
        <p:nvSpPr>
          <p:cNvPr id="35" name="Oval 34"/>
          <p:cNvSpPr/>
          <p:nvPr/>
        </p:nvSpPr>
        <p:spPr>
          <a:xfrm>
            <a:off x="604535" y="4609307"/>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pic>
        <p:nvPicPr>
          <p:cNvPr id="42" name="Picture 41"/>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9835" t="102" r="37489" b="6817"/>
          <a:stretch/>
        </p:blipFill>
        <p:spPr>
          <a:xfrm>
            <a:off x="11890350" y="989014"/>
            <a:ext cx="2740049" cy="7240586"/>
          </a:xfrm>
          <a:prstGeom prst="rect">
            <a:avLst/>
          </a:prstGeom>
        </p:spPr>
      </p:pic>
      <p:grpSp>
        <p:nvGrpSpPr>
          <p:cNvPr id="21" name="Group 20"/>
          <p:cNvGrpSpPr/>
          <p:nvPr/>
        </p:nvGrpSpPr>
        <p:grpSpPr>
          <a:xfrm>
            <a:off x="11894820" y="0"/>
            <a:ext cx="2735580" cy="975360"/>
            <a:chOff x="11894820" y="0"/>
            <a:chExt cx="2735580" cy="975360"/>
          </a:xfrm>
        </p:grpSpPr>
        <p:sp>
          <p:nvSpPr>
            <p:cNvPr id="22"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24" name="Group 23"/>
          <p:cNvGrpSpPr/>
          <p:nvPr/>
        </p:nvGrpSpPr>
        <p:grpSpPr>
          <a:xfrm>
            <a:off x="11894820" y="-31610"/>
            <a:ext cx="2735580" cy="1028700"/>
            <a:chOff x="11894820" y="-31610"/>
            <a:chExt cx="2735580" cy="1028700"/>
          </a:xfrm>
        </p:grpSpPr>
        <p:sp>
          <p:nvSpPr>
            <p:cNvPr id="25" name="TextBox 2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5103" y="7540324"/>
            <a:ext cx="406400" cy="406400"/>
          </a:xfrm>
          <a:prstGeom prst="rect">
            <a:avLst/>
          </a:prstGeom>
        </p:spPr>
      </p:pic>
    </p:spTree>
    <p:extLst>
      <p:ext uri="{BB962C8B-B14F-4D97-AF65-F5344CB8AC3E}">
        <p14:creationId xmlns:p14="http://schemas.microsoft.com/office/powerpoint/2010/main" val="4737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90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60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ppt_x"/>
                                          </p:val>
                                        </p:tav>
                                        <p:tav tm="100000">
                                          <p:val>
                                            <p:strVal val="#ppt_x"/>
                                          </p:val>
                                        </p:tav>
                                      </p:tavLst>
                                    </p:anim>
                                    <p:anim calcmode="lin" valueType="num">
                                      <p:cBhvr additive="base">
                                        <p:cTn id="20"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999"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What is Discharge Planning?</a:t>
            </a:r>
            <a:endParaRPr lang="en-US" dirty="0"/>
          </a:p>
        </p:txBody>
      </p:sp>
      <p:sp>
        <p:nvSpPr>
          <p:cNvPr id="7" name="Rectangle 6"/>
          <p:cNvSpPr/>
          <p:nvPr/>
        </p:nvSpPr>
        <p:spPr>
          <a:xfrm>
            <a:off x="1660326" y="2803910"/>
            <a:ext cx="8504753" cy="346735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“Discharge planning can be a </a:t>
            </a:r>
            <a:r>
              <a:rPr lang="en-US" sz="2800" dirty="0" smtClean="0"/>
              <a:t>patient-friendly </a:t>
            </a:r>
            <a:r>
              <a:rPr lang="en-US" sz="2800" dirty="0"/>
              <a:t>and </a:t>
            </a:r>
            <a:r>
              <a:rPr lang="en-US" sz="2800" dirty="0" smtClean="0"/>
              <a:t/>
            </a:r>
            <a:br>
              <a:rPr lang="en-US" sz="2800" dirty="0" smtClean="0"/>
            </a:br>
            <a:r>
              <a:rPr lang="en-US" sz="2800" dirty="0" smtClean="0"/>
              <a:t>highly </a:t>
            </a:r>
            <a:r>
              <a:rPr lang="en-US" sz="2800" dirty="0"/>
              <a:t>practical approach to guide them and improve their quality of life and mental health in the community. Proper discharge planning can improve outcome </a:t>
            </a:r>
            <a:r>
              <a:rPr lang="en-US" sz="2800" dirty="0" smtClean="0"/>
              <a:t/>
            </a:r>
            <a:br>
              <a:rPr lang="en-US" sz="2800" dirty="0" smtClean="0"/>
            </a:br>
            <a:r>
              <a:rPr lang="en-US" sz="2800" dirty="0" smtClean="0"/>
              <a:t>and </a:t>
            </a:r>
            <a:r>
              <a:rPr lang="en-US" sz="2800" dirty="0"/>
              <a:t>prognosis of the person with a mental illness.”</a:t>
            </a:r>
          </a:p>
        </p:txBody>
      </p:sp>
      <p:sp>
        <p:nvSpPr>
          <p:cNvPr id="5" name="Text Placeholder 3"/>
          <p:cNvSpPr txBox="1">
            <a:spLocks/>
          </p:cNvSpPr>
          <p:nvPr/>
        </p:nvSpPr>
        <p:spPr>
          <a:xfrm>
            <a:off x="272352" y="7663573"/>
            <a:ext cx="5205581" cy="225604"/>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en-US" sz="1000" dirty="0" smtClean="0">
                <a:solidFill>
                  <a:srgbClr val="E76627"/>
                </a:solidFill>
              </a:rPr>
              <a:t>(Gowda, M., </a:t>
            </a:r>
            <a:r>
              <a:rPr lang="en-US" sz="1000" dirty="0" err="1" smtClean="0">
                <a:solidFill>
                  <a:srgbClr val="E76627"/>
                </a:solidFill>
              </a:rPr>
              <a:t>Gajera</a:t>
            </a:r>
            <a:r>
              <a:rPr lang="en-US" sz="1000" dirty="0" smtClean="0">
                <a:solidFill>
                  <a:srgbClr val="E76627"/>
                </a:solidFill>
              </a:rPr>
              <a:t>, G., </a:t>
            </a:r>
            <a:r>
              <a:rPr lang="en-US" sz="1000" dirty="0" err="1" smtClean="0">
                <a:solidFill>
                  <a:srgbClr val="E76627"/>
                </a:solidFill>
              </a:rPr>
              <a:t>Srinivasa</a:t>
            </a:r>
            <a:r>
              <a:rPr lang="en-US" sz="1000" dirty="0" smtClean="0">
                <a:solidFill>
                  <a:srgbClr val="E76627"/>
                </a:solidFill>
              </a:rPr>
              <a:t>, P., &amp; Ameen, S., 2019). </a:t>
            </a:r>
          </a:p>
          <a:p>
            <a:endParaRPr lang="en-US" dirty="0"/>
          </a:p>
        </p:txBody>
      </p:sp>
      <p:grpSp>
        <p:nvGrpSpPr>
          <p:cNvPr id="6" name="Group 5"/>
          <p:cNvGrpSpPr/>
          <p:nvPr/>
        </p:nvGrpSpPr>
        <p:grpSpPr>
          <a:xfrm>
            <a:off x="11894820" y="0"/>
            <a:ext cx="2735580" cy="975360"/>
            <a:chOff x="11894820" y="0"/>
            <a:chExt cx="2735580" cy="975360"/>
          </a:xfrm>
        </p:grpSpPr>
        <p:sp>
          <p:nvSpPr>
            <p:cNvPr id="8"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0" name="Group 9"/>
          <p:cNvGrpSpPr/>
          <p:nvPr/>
        </p:nvGrpSpPr>
        <p:grpSpPr>
          <a:xfrm>
            <a:off x="11894820" y="-31610"/>
            <a:ext cx="2735580" cy="1028700"/>
            <a:chOff x="11894820" y="-31610"/>
            <a:chExt cx="2735580" cy="1028700"/>
          </a:xfrm>
        </p:grpSpPr>
        <p:sp>
          <p:nvSpPr>
            <p:cNvPr id="11" name="TextBox 10"/>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45423" y="7663573"/>
            <a:ext cx="406400" cy="406400"/>
          </a:xfrm>
          <a:prstGeom prst="rect">
            <a:avLst/>
          </a:prstGeom>
        </p:spPr>
      </p:pic>
    </p:spTree>
    <p:extLst>
      <p:ext uri="{BB962C8B-B14F-4D97-AF65-F5344CB8AC3E}">
        <p14:creationId xmlns:p14="http://schemas.microsoft.com/office/powerpoint/2010/main" val="24672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700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115"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Discharge Planning Process</a:t>
            </a:r>
            <a:endParaRPr lang="en-US" dirty="0"/>
          </a:p>
        </p:txBody>
      </p:sp>
      <p:grpSp>
        <p:nvGrpSpPr>
          <p:cNvPr id="3" name="Group 2"/>
          <p:cNvGrpSpPr/>
          <p:nvPr/>
        </p:nvGrpSpPr>
        <p:grpSpPr>
          <a:xfrm>
            <a:off x="1119157" y="2047151"/>
            <a:ext cx="8838187" cy="5416567"/>
            <a:chOff x="776257" y="1774166"/>
            <a:chExt cx="8838187" cy="5416567"/>
          </a:xfrm>
        </p:grpSpPr>
        <p:grpSp>
          <p:nvGrpSpPr>
            <p:cNvPr id="33" name="Group 32"/>
            <p:cNvGrpSpPr/>
            <p:nvPr/>
          </p:nvGrpSpPr>
          <p:grpSpPr>
            <a:xfrm rot="19984811">
              <a:off x="2171461" y="6042335"/>
              <a:ext cx="2274874" cy="230909"/>
              <a:chOff x="3636102" y="3757220"/>
              <a:chExt cx="2274874" cy="230909"/>
            </a:xfrm>
          </p:grpSpPr>
          <p:sp>
            <p:nvSpPr>
              <p:cNvPr id="34" name="Rounded Rectangle 33"/>
              <p:cNvSpPr/>
              <p:nvPr/>
            </p:nvSpPr>
            <p:spPr>
              <a:xfrm>
                <a:off x="3636102" y="3757220"/>
                <a:ext cx="2274874" cy="230909"/>
              </a:xfrm>
              <a:prstGeom prst="roundRect">
                <a:avLst>
                  <a:gd name="adj" fmla="val 50000"/>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dirty="0"/>
              </a:p>
            </p:txBody>
          </p:sp>
          <p:sp>
            <p:nvSpPr>
              <p:cNvPr id="35" name="Oval 34"/>
              <p:cNvSpPr>
                <a:spLocks noChangeAspect="1"/>
              </p:cNvSpPr>
              <p:nvPr/>
            </p:nvSpPr>
            <p:spPr>
              <a:xfrm>
                <a:off x="3710667" y="3823597"/>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grpSp>
          <p:nvGrpSpPr>
            <p:cNvPr id="36" name="Group 35"/>
            <p:cNvGrpSpPr/>
            <p:nvPr/>
          </p:nvGrpSpPr>
          <p:grpSpPr>
            <a:xfrm rot="19142648">
              <a:off x="3724301" y="4653010"/>
              <a:ext cx="3131195" cy="230909"/>
              <a:chOff x="5679999" y="3747743"/>
              <a:chExt cx="3131195" cy="230909"/>
            </a:xfrm>
          </p:grpSpPr>
          <p:sp>
            <p:nvSpPr>
              <p:cNvPr id="37" name="Rounded Rectangle 36"/>
              <p:cNvSpPr/>
              <p:nvPr/>
            </p:nvSpPr>
            <p:spPr>
              <a:xfrm>
                <a:off x="5679999" y="3747743"/>
                <a:ext cx="3131195" cy="230909"/>
              </a:xfrm>
              <a:prstGeom prst="roundRect">
                <a:avLst>
                  <a:gd name="adj" fmla="val 50000"/>
                </a:avLst>
              </a:prstGeom>
              <a:solidFill>
                <a:schemeClr val="accent3">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38" name="Oval 37"/>
              <p:cNvSpPr>
                <a:spLocks noChangeAspect="1"/>
              </p:cNvSpPr>
              <p:nvPr/>
            </p:nvSpPr>
            <p:spPr>
              <a:xfrm>
                <a:off x="5751310" y="3823597"/>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sp>
          <p:nvSpPr>
            <p:cNvPr id="39" name="Rounded Rectangle 38"/>
            <p:cNvSpPr/>
            <p:nvPr/>
          </p:nvSpPr>
          <p:spPr>
            <a:xfrm rot="19173580">
              <a:off x="6108538" y="3406923"/>
              <a:ext cx="1259997" cy="230909"/>
            </a:xfrm>
            <a:prstGeom prst="roundRect">
              <a:avLst>
                <a:gd name="adj" fmla="val 50000"/>
              </a:avLst>
            </a:prstGeom>
            <a:solidFill>
              <a:schemeClr val="accent3">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grpSp>
          <p:nvGrpSpPr>
            <p:cNvPr id="40" name="Group 39"/>
            <p:cNvGrpSpPr/>
            <p:nvPr/>
          </p:nvGrpSpPr>
          <p:grpSpPr>
            <a:xfrm>
              <a:off x="6431515" y="2636007"/>
              <a:ext cx="1087585" cy="895115"/>
              <a:chOff x="6100551" y="1383825"/>
              <a:chExt cx="1087585" cy="895115"/>
            </a:xfrm>
          </p:grpSpPr>
          <p:grpSp>
            <p:nvGrpSpPr>
              <p:cNvPr id="41" name="Group 40"/>
              <p:cNvGrpSpPr/>
              <p:nvPr/>
            </p:nvGrpSpPr>
            <p:grpSpPr>
              <a:xfrm rot="20097338">
                <a:off x="6498111" y="1383825"/>
                <a:ext cx="690025" cy="806471"/>
                <a:chOff x="10388589" y="3120910"/>
                <a:chExt cx="690025" cy="806471"/>
              </a:xfrm>
              <a:solidFill>
                <a:srgbClr val="0564B8">
                  <a:alpha val="90000"/>
                </a:srgbClr>
              </a:solidFill>
            </p:grpSpPr>
            <p:sp>
              <p:nvSpPr>
                <p:cNvPr id="43" name="Rounded Rectangle 42"/>
                <p:cNvSpPr/>
                <p:nvPr/>
              </p:nvSpPr>
              <p:spPr>
                <a:xfrm rot="18900000">
                  <a:off x="10388589" y="3696472"/>
                  <a:ext cx="690025" cy="230909"/>
                </a:xfrm>
                <a:prstGeom prst="roundRect">
                  <a:avLst>
                    <a:gd name="adj" fmla="val 50000"/>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sp>
              <p:nvSpPr>
                <p:cNvPr id="44" name="Rounded Rectangle 43"/>
                <p:cNvSpPr/>
                <p:nvPr/>
              </p:nvSpPr>
              <p:spPr>
                <a:xfrm rot="2700000">
                  <a:off x="10388588" y="3350468"/>
                  <a:ext cx="690025" cy="230909"/>
                </a:xfrm>
                <a:prstGeom prst="roundRect">
                  <a:avLst>
                    <a:gd name="adj" fmla="val 50000"/>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p>
              </p:txBody>
            </p:sp>
          </p:grpSp>
          <p:sp>
            <p:nvSpPr>
              <p:cNvPr id="42" name="Oval 41"/>
              <p:cNvSpPr>
                <a:spLocks noChangeAspect="1"/>
              </p:cNvSpPr>
              <p:nvPr/>
            </p:nvSpPr>
            <p:spPr>
              <a:xfrm>
                <a:off x="6100551" y="2199740"/>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grpSp>
          <p:nvGrpSpPr>
            <p:cNvPr id="45" name="Group 44"/>
            <p:cNvGrpSpPr/>
            <p:nvPr/>
          </p:nvGrpSpPr>
          <p:grpSpPr>
            <a:xfrm>
              <a:off x="7030640" y="1774166"/>
              <a:ext cx="2583804" cy="1197887"/>
              <a:chOff x="5152666" y="1059298"/>
              <a:chExt cx="2583804" cy="1197887"/>
            </a:xfrm>
          </p:grpSpPr>
          <p:sp>
            <p:nvSpPr>
              <p:cNvPr id="46" name="TextBox 45"/>
              <p:cNvSpPr txBox="1"/>
              <p:nvPr/>
            </p:nvSpPr>
            <p:spPr>
              <a:xfrm>
                <a:off x="5152666" y="1307053"/>
                <a:ext cx="2583803" cy="950132"/>
              </a:xfrm>
              <a:prstGeom prst="rect">
                <a:avLst/>
              </a:prstGeom>
              <a:noFill/>
            </p:spPr>
            <p:txBody>
              <a:bodyPr wrap="square" rtlCol="0" anchor="t" anchorCtr="0">
                <a:noAutofit/>
              </a:bodyPr>
              <a:lstStyle/>
              <a:p>
                <a:pPr algn="r"/>
                <a:r>
                  <a:rPr lang="en-US" sz="1600" dirty="0" smtClean="0">
                    <a:solidFill>
                      <a:schemeClr val="bg2">
                        <a:lumMod val="50000"/>
                      </a:schemeClr>
                    </a:solidFill>
                    <a:cs typeface="Open Sans"/>
                  </a:rPr>
                  <a:t>An agreed-upon plan to assist member in effective independent functioning. </a:t>
                </a:r>
                <a:endParaRPr lang="en-US" sz="1600" dirty="0">
                  <a:solidFill>
                    <a:schemeClr val="bg2">
                      <a:lumMod val="50000"/>
                    </a:schemeClr>
                  </a:solidFill>
                  <a:cs typeface="Open Sans"/>
                </a:endParaRPr>
              </a:p>
            </p:txBody>
          </p:sp>
          <p:sp>
            <p:nvSpPr>
              <p:cNvPr id="47" name="TextBox 46"/>
              <p:cNvSpPr txBox="1"/>
              <p:nvPr/>
            </p:nvSpPr>
            <p:spPr>
              <a:xfrm>
                <a:off x="5423038" y="1059298"/>
                <a:ext cx="2313432" cy="272985"/>
              </a:xfrm>
              <a:prstGeom prst="rect">
                <a:avLst/>
              </a:prstGeom>
              <a:noFill/>
            </p:spPr>
            <p:txBody>
              <a:bodyPr wrap="square" rtlCol="0" anchor="t" anchorCtr="0">
                <a:noAutofit/>
              </a:bodyPr>
              <a:lstStyle/>
              <a:p>
                <a:pPr algn="r">
                  <a:lnSpc>
                    <a:spcPts val="1400"/>
                  </a:lnSpc>
                  <a:spcBef>
                    <a:spcPts val="400"/>
                  </a:spcBef>
                </a:pPr>
                <a:r>
                  <a:rPr lang="en-US" sz="1600" b="1" dirty="0" smtClean="0">
                    <a:solidFill>
                      <a:srgbClr val="E76627"/>
                    </a:solidFill>
                    <a:latin typeface="+mj-lt"/>
                    <a:cs typeface="Roboto Medium"/>
                  </a:rPr>
                  <a:t>Discharge Planning</a:t>
                </a:r>
                <a:endParaRPr lang="en-US" sz="1600" b="1" dirty="0">
                  <a:solidFill>
                    <a:srgbClr val="E76627"/>
                  </a:solidFill>
                  <a:latin typeface="+mj-lt"/>
                  <a:cs typeface="Roboto Medium"/>
                </a:endParaRPr>
              </a:p>
            </p:txBody>
          </p:sp>
        </p:grpSp>
        <p:grpSp>
          <p:nvGrpSpPr>
            <p:cNvPr id="48" name="Group 47"/>
            <p:cNvGrpSpPr/>
            <p:nvPr/>
          </p:nvGrpSpPr>
          <p:grpSpPr>
            <a:xfrm>
              <a:off x="776257" y="4233986"/>
              <a:ext cx="3960059" cy="1265302"/>
              <a:chOff x="215899" y="3655819"/>
              <a:chExt cx="3960059" cy="1265302"/>
            </a:xfrm>
          </p:grpSpPr>
          <p:cxnSp>
            <p:nvCxnSpPr>
              <p:cNvPr id="49" name="Straight Connector 48"/>
              <p:cNvCxnSpPr/>
              <p:nvPr/>
            </p:nvCxnSpPr>
            <p:spPr>
              <a:xfrm>
                <a:off x="3544185" y="4249573"/>
                <a:ext cx="631773"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50" name="Rounded Rectangle 49"/>
              <p:cNvSpPr>
                <a:spLocks noChangeAspect="1"/>
              </p:cNvSpPr>
              <p:nvPr/>
            </p:nvSpPr>
            <p:spPr>
              <a:xfrm>
                <a:off x="2746472" y="3983276"/>
                <a:ext cx="429283" cy="511393"/>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2"/>
                  </a:solidFill>
                  <a:latin typeface="+mj-lt"/>
                  <a:ea typeface="Roboto Medium" panose="02000000000000000000" pitchFamily="2" charset="0"/>
                  <a:cs typeface="Roboto Medium"/>
                </a:endParaRPr>
              </a:p>
            </p:txBody>
          </p:sp>
          <p:sp>
            <p:nvSpPr>
              <p:cNvPr id="51" name="TextBox 50"/>
              <p:cNvSpPr txBox="1"/>
              <p:nvPr/>
            </p:nvSpPr>
            <p:spPr>
              <a:xfrm>
                <a:off x="215899" y="3931656"/>
                <a:ext cx="2306033" cy="989465"/>
              </a:xfrm>
              <a:prstGeom prst="rect">
                <a:avLst/>
              </a:prstGeom>
              <a:noFill/>
            </p:spPr>
            <p:txBody>
              <a:bodyPr wrap="square" rtlCol="0" anchor="t" anchorCtr="0">
                <a:noAutofit/>
              </a:bodyPr>
              <a:lstStyle/>
              <a:p>
                <a:pPr algn="r"/>
                <a:r>
                  <a:rPr lang="en-US" sz="1600" dirty="0" smtClean="0">
                    <a:solidFill>
                      <a:schemeClr val="bg2">
                        <a:lumMod val="50000"/>
                      </a:schemeClr>
                    </a:solidFill>
                    <a:cs typeface="Open Sans"/>
                  </a:rPr>
                  <a:t>SMART goals assist in constant re-evaluation of discharge needs.</a:t>
                </a:r>
                <a:endParaRPr lang="en-US" sz="1600" dirty="0">
                  <a:solidFill>
                    <a:schemeClr val="bg2">
                      <a:lumMod val="50000"/>
                    </a:schemeClr>
                  </a:solidFill>
                  <a:cs typeface="Open Sans"/>
                </a:endParaRPr>
              </a:p>
            </p:txBody>
          </p:sp>
          <p:sp>
            <p:nvSpPr>
              <p:cNvPr id="52" name="TextBox 51"/>
              <p:cNvSpPr txBox="1"/>
              <p:nvPr/>
            </p:nvSpPr>
            <p:spPr>
              <a:xfrm>
                <a:off x="498075" y="3655819"/>
                <a:ext cx="2023857" cy="272985"/>
              </a:xfrm>
              <a:prstGeom prst="rect">
                <a:avLst/>
              </a:prstGeom>
              <a:noFill/>
            </p:spPr>
            <p:txBody>
              <a:bodyPr wrap="square" rtlCol="0" anchor="t" anchorCtr="0">
                <a:noAutofit/>
              </a:bodyPr>
              <a:lstStyle/>
              <a:p>
                <a:pPr algn="r">
                  <a:lnSpc>
                    <a:spcPts val="1400"/>
                  </a:lnSpc>
                  <a:spcBef>
                    <a:spcPts val="400"/>
                  </a:spcBef>
                </a:pPr>
                <a:r>
                  <a:rPr lang="en-US" sz="1600" b="1" dirty="0" smtClean="0">
                    <a:solidFill>
                      <a:srgbClr val="E76627"/>
                    </a:solidFill>
                    <a:latin typeface="+mj-lt"/>
                    <a:cs typeface="Roboto Medium"/>
                  </a:rPr>
                  <a:t>Treatment Plan</a:t>
                </a:r>
                <a:endParaRPr lang="en-US" sz="1600" b="1" dirty="0">
                  <a:solidFill>
                    <a:srgbClr val="E76627"/>
                  </a:solidFill>
                  <a:latin typeface="+mj-lt"/>
                  <a:cs typeface="Roboto Medium"/>
                </a:endParaRPr>
              </a:p>
            </p:txBody>
          </p:sp>
        </p:grpSp>
        <p:grpSp>
          <p:nvGrpSpPr>
            <p:cNvPr id="53" name="Group 52"/>
            <p:cNvGrpSpPr/>
            <p:nvPr/>
          </p:nvGrpSpPr>
          <p:grpSpPr>
            <a:xfrm>
              <a:off x="5716552" y="4099212"/>
              <a:ext cx="3897892" cy="1115086"/>
              <a:chOff x="4761300" y="3840166"/>
              <a:chExt cx="4457492" cy="1115086"/>
            </a:xfrm>
          </p:grpSpPr>
          <p:cxnSp>
            <p:nvCxnSpPr>
              <p:cNvPr id="54" name="Straight Connector 53"/>
              <p:cNvCxnSpPr/>
              <p:nvPr/>
            </p:nvCxnSpPr>
            <p:spPr>
              <a:xfrm flipH="1">
                <a:off x="4761300" y="4430971"/>
                <a:ext cx="862507"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55" name="Rounded Rectangle 54"/>
              <p:cNvSpPr>
                <a:spLocks noChangeAspect="1"/>
              </p:cNvSpPr>
              <p:nvPr/>
            </p:nvSpPr>
            <p:spPr>
              <a:xfrm>
                <a:off x="5784939" y="4175274"/>
                <a:ext cx="502342" cy="511393"/>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2"/>
                  </a:solidFill>
                  <a:latin typeface="+mj-lt"/>
                  <a:ea typeface="Roboto Medium" panose="02000000000000000000" pitchFamily="2" charset="0"/>
                  <a:cs typeface="Roboto Medium"/>
                </a:endParaRPr>
              </a:p>
            </p:txBody>
          </p:sp>
          <p:sp>
            <p:nvSpPr>
              <p:cNvPr id="56" name="TextBox 55"/>
              <p:cNvSpPr txBox="1"/>
              <p:nvPr/>
            </p:nvSpPr>
            <p:spPr>
              <a:xfrm>
                <a:off x="6305576" y="4093478"/>
                <a:ext cx="2913216" cy="861774"/>
              </a:xfrm>
              <a:prstGeom prst="rect">
                <a:avLst/>
              </a:prstGeom>
              <a:noFill/>
            </p:spPr>
            <p:txBody>
              <a:bodyPr wrap="square" rtlCol="0" anchor="t" anchorCtr="0">
                <a:noAutofit/>
              </a:bodyPr>
              <a:lstStyle/>
              <a:p>
                <a:r>
                  <a:rPr lang="en-US" sz="1600" dirty="0" smtClean="0">
                    <a:solidFill>
                      <a:schemeClr val="bg2">
                        <a:lumMod val="50000"/>
                      </a:schemeClr>
                    </a:solidFill>
                    <a:cs typeface="Mongolian Baiti" panose="03000500000000000000" pitchFamily="66" charset="0"/>
                  </a:rPr>
                  <a:t>Collaborates with others to support the member after discharge and can be included in discharge plan. </a:t>
                </a:r>
                <a:endParaRPr lang="en-US" sz="1600" dirty="0">
                  <a:solidFill>
                    <a:schemeClr val="bg2">
                      <a:lumMod val="50000"/>
                    </a:schemeClr>
                  </a:solidFill>
                  <a:cs typeface="Mongolian Baiti" panose="03000500000000000000" pitchFamily="66" charset="0"/>
                </a:endParaRPr>
              </a:p>
            </p:txBody>
          </p:sp>
          <p:sp>
            <p:nvSpPr>
              <p:cNvPr id="57" name="TextBox 56"/>
              <p:cNvSpPr txBox="1"/>
              <p:nvPr/>
            </p:nvSpPr>
            <p:spPr>
              <a:xfrm>
                <a:off x="6305576" y="3840166"/>
                <a:ext cx="2295144" cy="272985"/>
              </a:xfrm>
              <a:prstGeom prst="rect">
                <a:avLst/>
              </a:prstGeom>
              <a:noFill/>
            </p:spPr>
            <p:txBody>
              <a:bodyPr wrap="square" rtlCol="0" anchor="t" anchorCtr="0">
                <a:noAutofit/>
              </a:bodyPr>
              <a:lstStyle/>
              <a:p>
                <a:pPr>
                  <a:lnSpc>
                    <a:spcPts val="1400"/>
                  </a:lnSpc>
                  <a:spcBef>
                    <a:spcPts val="400"/>
                  </a:spcBef>
                </a:pPr>
                <a:r>
                  <a:rPr lang="en-US" sz="1600" b="1" dirty="0" smtClean="0">
                    <a:solidFill>
                      <a:srgbClr val="E76627"/>
                    </a:solidFill>
                    <a:latin typeface="+mj-lt"/>
                    <a:cs typeface="Roboto Medium"/>
                  </a:rPr>
                  <a:t>Care Coordination </a:t>
                </a:r>
                <a:endParaRPr lang="en-US" sz="1600" b="1" dirty="0">
                  <a:solidFill>
                    <a:srgbClr val="E76627"/>
                  </a:solidFill>
                  <a:latin typeface="+mj-lt"/>
                  <a:cs typeface="Roboto Medium"/>
                </a:endParaRPr>
              </a:p>
            </p:txBody>
          </p:sp>
        </p:grpSp>
        <p:grpSp>
          <p:nvGrpSpPr>
            <p:cNvPr id="58" name="Group 57"/>
            <p:cNvGrpSpPr/>
            <p:nvPr/>
          </p:nvGrpSpPr>
          <p:grpSpPr>
            <a:xfrm>
              <a:off x="3082290" y="6087689"/>
              <a:ext cx="6286179" cy="1103044"/>
              <a:chOff x="2222821" y="5492795"/>
              <a:chExt cx="6286179" cy="1103044"/>
            </a:xfrm>
          </p:grpSpPr>
          <p:cxnSp>
            <p:nvCxnSpPr>
              <p:cNvPr id="59" name="Straight Connector 58"/>
              <p:cNvCxnSpPr/>
              <p:nvPr/>
            </p:nvCxnSpPr>
            <p:spPr>
              <a:xfrm flipH="1">
                <a:off x="2222821" y="5982928"/>
                <a:ext cx="862507"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60" name="Rounded Rectangle 59"/>
              <p:cNvSpPr>
                <a:spLocks noChangeAspect="1"/>
              </p:cNvSpPr>
              <p:nvPr/>
            </p:nvSpPr>
            <p:spPr>
              <a:xfrm>
                <a:off x="3246460" y="5727231"/>
                <a:ext cx="502342" cy="511393"/>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2"/>
                  </a:solidFill>
                  <a:latin typeface="+mj-lt"/>
                  <a:ea typeface="Roboto Medium" panose="02000000000000000000" pitchFamily="2" charset="0"/>
                  <a:cs typeface="Roboto Medium"/>
                </a:endParaRPr>
              </a:p>
            </p:txBody>
          </p:sp>
          <p:sp>
            <p:nvSpPr>
              <p:cNvPr id="61" name="TextBox 60"/>
              <p:cNvSpPr txBox="1"/>
              <p:nvPr/>
            </p:nvSpPr>
            <p:spPr>
              <a:xfrm>
                <a:off x="3966940" y="5734065"/>
                <a:ext cx="4542060" cy="861774"/>
              </a:xfrm>
              <a:prstGeom prst="rect">
                <a:avLst/>
              </a:prstGeom>
              <a:noFill/>
            </p:spPr>
            <p:txBody>
              <a:bodyPr wrap="square" rtlCol="0" anchor="t" anchorCtr="0">
                <a:noAutofit/>
              </a:bodyPr>
              <a:lstStyle/>
              <a:p>
                <a:r>
                  <a:rPr lang="en-US" sz="1600" dirty="0" smtClean="0">
                    <a:solidFill>
                      <a:schemeClr val="bg2">
                        <a:lumMod val="50000"/>
                      </a:schemeClr>
                    </a:solidFill>
                    <a:cs typeface="Mongolian Baiti" panose="03000500000000000000" pitchFamily="66" charset="0"/>
                  </a:rPr>
                  <a:t>Gathering information about supports, strengths, goals and expectations for treatment, discussion of the importance of discharge</a:t>
                </a:r>
                <a:endParaRPr lang="en-US" sz="1600" dirty="0">
                  <a:solidFill>
                    <a:schemeClr val="bg2">
                      <a:lumMod val="50000"/>
                    </a:schemeClr>
                  </a:solidFill>
                  <a:cs typeface="Mongolian Baiti" panose="03000500000000000000" pitchFamily="66" charset="0"/>
                </a:endParaRPr>
              </a:p>
            </p:txBody>
          </p:sp>
          <p:sp>
            <p:nvSpPr>
              <p:cNvPr id="62" name="TextBox 61"/>
              <p:cNvSpPr txBox="1"/>
              <p:nvPr/>
            </p:nvSpPr>
            <p:spPr>
              <a:xfrm>
                <a:off x="3966941" y="5492795"/>
                <a:ext cx="2295144" cy="272985"/>
              </a:xfrm>
              <a:prstGeom prst="rect">
                <a:avLst/>
              </a:prstGeom>
              <a:noFill/>
            </p:spPr>
            <p:txBody>
              <a:bodyPr wrap="square" rtlCol="0" anchor="t" anchorCtr="0">
                <a:noAutofit/>
              </a:bodyPr>
              <a:lstStyle/>
              <a:p>
                <a:pPr>
                  <a:lnSpc>
                    <a:spcPts val="1400"/>
                  </a:lnSpc>
                  <a:spcBef>
                    <a:spcPts val="400"/>
                  </a:spcBef>
                </a:pPr>
                <a:r>
                  <a:rPr lang="en-US" sz="1600" b="1" dirty="0" smtClean="0">
                    <a:solidFill>
                      <a:srgbClr val="E76627"/>
                    </a:solidFill>
                    <a:latin typeface="+mj-lt"/>
                    <a:cs typeface="Roboto Medium"/>
                  </a:rPr>
                  <a:t>Assessment</a:t>
                </a:r>
                <a:endParaRPr lang="en-US" sz="1600" b="1" dirty="0">
                  <a:solidFill>
                    <a:srgbClr val="E76627"/>
                  </a:solidFill>
                  <a:latin typeface="+mj-lt"/>
                  <a:cs typeface="Roboto Medium"/>
                </a:endParaRPr>
              </a:p>
            </p:txBody>
          </p:sp>
        </p:grpSp>
        <p:grpSp>
          <p:nvGrpSpPr>
            <p:cNvPr id="63" name="Group 62"/>
            <p:cNvGrpSpPr/>
            <p:nvPr/>
          </p:nvGrpSpPr>
          <p:grpSpPr>
            <a:xfrm>
              <a:off x="2338979" y="2532079"/>
              <a:ext cx="4267899" cy="1329765"/>
              <a:chOff x="1778621" y="1953912"/>
              <a:chExt cx="4267899" cy="1329765"/>
            </a:xfrm>
          </p:grpSpPr>
          <p:sp>
            <p:nvSpPr>
              <p:cNvPr id="64" name="Oval 63"/>
              <p:cNvSpPr>
                <a:spLocks noChangeAspect="1"/>
              </p:cNvSpPr>
              <p:nvPr/>
            </p:nvSpPr>
            <p:spPr>
              <a:xfrm rot="20589979">
                <a:off x="5779823" y="3204477"/>
                <a:ext cx="81433"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5" name="Straight Connector 64"/>
              <p:cNvCxnSpPr/>
              <p:nvPr/>
            </p:nvCxnSpPr>
            <p:spPr>
              <a:xfrm>
                <a:off x="5414747" y="2547666"/>
                <a:ext cx="631773"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66" name="Rounded Rectangle 65"/>
              <p:cNvSpPr>
                <a:spLocks noChangeAspect="1"/>
              </p:cNvSpPr>
              <p:nvPr/>
            </p:nvSpPr>
            <p:spPr>
              <a:xfrm>
                <a:off x="4617034" y="2281369"/>
                <a:ext cx="429283" cy="511393"/>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2"/>
                  </a:solidFill>
                  <a:latin typeface="+mj-lt"/>
                  <a:ea typeface="Roboto Medium" panose="02000000000000000000" pitchFamily="2" charset="0"/>
                  <a:cs typeface="Roboto Medium"/>
                </a:endParaRPr>
              </a:p>
            </p:txBody>
          </p:sp>
          <p:sp>
            <p:nvSpPr>
              <p:cNvPr id="67" name="TextBox 66"/>
              <p:cNvSpPr txBox="1"/>
              <p:nvPr/>
            </p:nvSpPr>
            <p:spPr>
              <a:xfrm>
                <a:off x="1778621" y="2229749"/>
                <a:ext cx="2613874" cy="989465"/>
              </a:xfrm>
              <a:prstGeom prst="rect">
                <a:avLst/>
              </a:prstGeom>
              <a:noFill/>
            </p:spPr>
            <p:txBody>
              <a:bodyPr wrap="square" rtlCol="0" anchor="t" anchorCtr="0">
                <a:noAutofit/>
              </a:bodyPr>
              <a:lstStyle/>
              <a:p>
                <a:pPr algn="r"/>
                <a:r>
                  <a:rPr lang="en-US" sz="1600" dirty="0" smtClean="0">
                    <a:solidFill>
                      <a:schemeClr val="bg2">
                        <a:lumMod val="50000"/>
                      </a:schemeClr>
                    </a:solidFill>
                    <a:cs typeface="Open Sans"/>
                  </a:rPr>
                  <a:t>Continual appraisal of current needs and services, which includes </a:t>
                </a:r>
                <a:br>
                  <a:rPr lang="en-US" sz="1600" dirty="0" smtClean="0">
                    <a:solidFill>
                      <a:schemeClr val="bg2">
                        <a:lumMod val="50000"/>
                      </a:schemeClr>
                    </a:solidFill>
                    <a:cs typeface="Open Sans"/>
                  </a:rPr>
                </a:br>
                <a:r>
                  <a:rPr lang="en-US" sz="1600" dirty="0" smtClean="0">
                    <a:solidFill>
                      <a:schemeClr val="bg2">
                        <a:lumMod val="50000"/>
                      </a:schemeClr>
                    </a:solidFill>
                    <a:cs typeface="Open Sans"/>
                  </a:rPr>
                  <a:t>discharge needs.</a:t>
                </a:r>
                <a:endParaRPr lang="en-US" sz="1600" dirty="0">
                  <a:solidFill>
                    <a:schemeClr val="bg2">
                      <a:lumMod val="50000"/>
                    </a:schemeClr>
                  </a:solidFill>
                  <a:cs typeface="Open Sans"/>
                </a:endParaRPr>
              </a:p>
            </p:txBody>
          </p:sp>
          <p:sp>
            <p:nvSpPr>
              <p:cNvPr id="68" name="TextBox 67"/>
              <p:cNvSpPr txBox="1"/>
              <p:nvPr/>
            </p:nvSpPr>
            <p:spPr>
              <a:xfrm>
                <a:off x="2368637" y="1953912"/>
                <a:ext cx="2023857" cy="272985"/>
              </a:xfrm>
              <a:prstGeom prst="rect">
                <a:avLst/>
              </a:prstGeom>
              <a:noFill/>
            </p:spPr>
            <p:txBody>
              <a:bodyPr wrap="square" rtlCol="0" anchor="t" anchorCtr="0">
                <a:noAutofit/>
              </a:bodyPr>
              <a:lstStyle/>
              <a:p>
                <a:pPr algn="r">
                  <a:lnSpc>
                    <a:spcPts val="1400"/>
                  </a:lnSpc>
                  <a:spcBef>
                    <a:spcPts val="400"/>
                  </a:spcBef>
                </a:pPr>
                <a:r>
                  <a:rPr lang="en-US" sz="1600" b="1" dirty="0" smtClean="0">
                    <a:solidFill>
                      <a:srgbClr val="E76627"/>
                    </a:solidFill>
                    <a:latin typeface="+mj-lt"/>
                    <a:cs typeface="Roboto Medium"/>
                  </a:rPr>
                  <a:t>Titrating services</a:t>
                </a:r>
                <a:endParaRPr lang="en-US" sz="1600" b="1" dirty="0">
                  <a:solidFill>
                    <a:srgbClr val="E76627"/>
                  </a:solidFill>
                  <a:latin typeface="+mj-lt"/>
                  <a:cs typeface="Roboto Medium"/>
                </a:endParaRPr>
              </a:p>
            </p:txBody>
          </p:sp>
        </p:grpSp>
      </p:grpSp>
      <p:grpSp>
        <p:nvGrpSpPr>
          <p:cNvPr id="69" name="Group 68"/>
          <p:cNvGrpSpPr/>
          <p:nvPr/>
        </p:nvGrpSpPr>
        <p:grpSpPr>
          <a:xfrm>
            <a:off x="11894820" y="0"/>
            <a:ext cx="2735580" cy="975360"/>
            <a:chOff x="11894820" y="0"/>
            <a:chExt cx="2735580" cy="975360"/>
          </a:xfrm>
        </p:grpSpPr>
        <p:sp>
          <p:nvSpPr>
            <p:cNvPr id="70"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72" name="Group 71"/>
          <p:cNvGrpSpPr/>
          <p:nvPr/>
        </p:nvGrpSpPr>
        <p:grpSpPr>
          <a:xfrm>
            <a:off x="11894820" y="-31610"/>
            <a:ext cx="2735580" cy="1028700"/>
            <a:chOff x="11894820" y="-31610"/>
            <a:chExt cx="2735580" cy="1028700"/>
          </a:xfrm>
        </p:grpSpPr>
        <p:sp>
          <p:nvSpPr>
            <p:cNvPr id="73" name="TextBox 72"/>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64674" y="6903303"/>
            <a:ext cx="406400" cy="406400"/>
          </a:xfrm>
          <a:prstGeom prst="rect">
            <a:avLst/>
          </a:prstGeom>
        </p:spPr>
      </p:pic>
    </p:spTree>
    <p:extLst>
      <p:ext uri="{BB962C8B-B14F-4D97-AF65-F5344CB8AC3E}">
        <p14:creationId xmlns:p14="http://schemas.microsoft.com/office/powerpoint/2010/main" val="388220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Discharge Plan Components</a:t>
            </a:r>
            <a:endParaRPr lang="en-US" dirty="0"/>
          </a:p>
        </p:txBody>
      </p:sp>
      <p:grpSp>
        <p:nvGrpSpPr>
          <p:cNvPr id="3" name="Group 2"/>
          <p:cNvGrpSpPr/>
          <p:nvPr/>
        </p:nvGrpSpPr>
        <p:grpSpPr>
          <a:xfrm>
            <a:off x="1566387" y="2247115"/>
            <a:ext cx="8107866" cy="4446464"/>
            <a:chOff x="553341" y="1386055"/>
            <a:chExt cx="8107866" cy="4446464"/>
          </a:xfrm>
        </p:grpSpPr>
        <p:grpSp>
          <p:nvGrpSpPr>
            <p:cNvPr id="14" name="Group 13"/>
            <p:cNvGrpSpPr/>
            <p:nvPr/>
          </p:nvGrpSpPr>
          <p:grpSpPr>
            <a:xfrm>
              <a:off x="553341" y="1464710"/>
              <a:ext cx="8107866" cy="4358428"/>
              <a:chOff x="553341" y="1464710"/>
              <a:chExt cx="8107866" cy="4358428"/>
            </a:xfrm>
          </p:grpSpPr>
          <p:sp>
            <p:nvSpPr>
              <p:cNvPr id="15" name="Shape 202"/>
              <p:cNvSpPr/>
              <p:nvPr/>
            </p:nvSpPr>
            <p:spPr>
              <a:xfrm flipV="1">
                <a:off x="3273067" y="1464710"/>
                <a:ext cx="0" cy="4358428"/>
              </a:xfrm>
              <a:prstGeom prst="line">
                <a:avLst/>
              </a:prstGeom>
              <a:ln/>
            </p:spPr>
            <p:style>
              <a:lnRef idx="1">
                <a:schemeClr val="accent1"/>
              </a:lnRef>
              <a:fillRef idx="0">
                <a:schemeClr val="accent1"/>
              </a:fillRef>
              <a:effectRef idx="0">
                <a:schemeClr val="accent1"/>
              </a:effectRef>
              <a:fontRef idx="minor">
                <a:schemeClr val="tx1"/>
              </a:fontRef>
            </p:style>
            <p:txBody>
              <a:bodyPr lIns="32146" rIns="32146"/>
              <a:lstStyle/>
              <a:p>
                <a:pPr lvl="0">
                  <a:defRPr sz="2400"/>
                </a:pPr>
                <a:endParaRPr sz="1687" u="sng"/>
              </a:p>
            </p:txBody>
          </p:sp>
          <p:sp>
            <p:nvSpPr>
              <p:cNvPr id="16" name="Shape 203"/>
              <p:cNvSpPr/>
              <p:nvPr/>
            </p:nvSpPr>
            <p:spPr>
              <a:xfrm>
                <a:off x="553341" y="3643924"/>
                <a:ext cx="8107866" cy="1"/>
              </a:xfrm>
              <a:prstGeom prst="line">
                <a:avLst/>
              </a:prstGeom>
              <a:ln/>
            </p:spPr>
            <p:style>
              <a:lnRef idx="1">
                <a:schemeClr val="accent1"/>
              </a:lnRef>
              <a:fillRef idx="0">
                <a:schemeClr val="accent1"/>
              </a:fillRef>
              <a:effectRef idx="0">
                <a:schemeClr val="accent1"/>
              </a:effectRef>
              <a:fontRef idx="minor">
                <a:schemeClr val="tx1"/>
              </a:fontRef>
            </p:style>
            <p:txBody>
              <a:bodyPr lIns="32146" rIns="32146"/>
              <a:lstStyle/>
              <a:p>
                <a:pPr lvl="0">
                  <a:defRPr sz="2400"/>
                </a:pPr>
                <a:endParaRPr sz="1687" u="sng"/>
              </a:p>
            </p:txBody>
          </p:sp>
          <p:sp>
            <p:nvSpPr>
              <p:cNvPr id="17" name="Shape 208"/>
              <p:cNvSpPr/>
              <p:nvPr/>
            </p:nvSpPr>
            <p:spPr>
              <a:xfrm flipV="1">
                <a:off x="5972588" y="1513351"/>
                <a:ext cx="0" cy="4309787"/>
              </a:xfrm>
              <a:prstGeom prst="line">
                <a:avLst/>
              </a:prstGeom>
              <a:ln/>
            </p:spPr>
            <p:style>
              <a:lnRef idx="1">
                <a:schemeClr val="accent1"/>
              </a:lnRef>
              <a:fillRef idx="0">
                <a:schemeClr val="accent1"/>
              </a:fillRef>
              <a:effectRef idx="0">
                <a:schemeClr val="accent1"/>
              </a:effectRef>
              <a:fontRef idx="minor">
                <a:schemeClr val="tx1"/>
              </a:fontRef>
            </p:style>
            <p:txBody>
              <a:bodyPr lIns="32146" rIns="32146"/>
              <a:lstStyle/>
              <a:p>
                <a:pPr lvl="0">
                  <a:defRPr sz="2400"/>
                </a:pPr>
                <a:endParaRPr sz="1687" u="sng"/>
              </a:p>
            </p:txBody>
          </p:sp>
        </p:grpSp>
        <p:grpSp>
          <p:nvGrpSpPr>
            <p:cNvPr id="18" name="Group 17"/>
            <p:cNvGrpSpPr/>
            <p:nvPr/>
          </p:nvGrpSpPr>
          <p:grpSpPr>
            <a:xfrm>
              <a:off x="929499" y="1386055"/>
              <a:ext cx="2086150" cy="1829414"/>
              <a:chOff x="929499" y="1386055"/>
              <a:chExt cx="2086150" cy="1829414"/>
            </a:xfrm>
          </p:grpSpPr>
          <p:grpSp>
            <p:nvGrpSpPr>
              <p:cNvPr id="19" name="Group 18"/>
              <p:cNvGrpSpPr/>
              <p:nvPr/>
            </p:nvGrpSpPr>
            <p:grpSpPr>
              <a:xfrm>
                <a:off x="929499" y="1386055"/>
                <a:ext cx="2014501" cy="1829414"/>
                <a:chOff x="929499" y="1386055"/>
                <a:chExt cx="2014501" cy="1829414"/>
              </a:xfrm>
            </p:grpSpPr>
            <p:sp>
              <p:nvSpPr>
                <p:cNvPr id="21" name="Freeform 96"/>
                <p:cNvSpPr>
                  <a:spLocks noEditPoints="1"/>
                </p:cNvSpPr>
                <p:nvPr/>
              </p:nvSpPr>
              <p:spPr bwMode="auto">
                <a:xfrm>
                  <a:off x="1749391" y="1386055"/>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rgbClr val="E76627"/>
                </a:solidFill>
                <a:ln cmpd="sng">
                  <a:solidFill>
                    <a:srgbClr val="E76627">
                      <a:alpha val="0"/>
                    </a:srgbClr>
                  </a:solidFill>
                </a:ln>
              </p:spPr>
              <p:txBody>
                <a:bodyPr vert="horz" wrap="square" lIns="64294" tIns="32147" rIns="64294" bIns="32147" numCol="1" anchor="t" anchorCtr="0" compatLnSpc="1">
                  <a:prstTxWarp prst="textNoShape">
                    <a:avLst/>
                  </a:prstTxWarp>
                </a:bodyPr>
                <a:lstStyle/>
                <a:p>
                  <a:endParaRPr lang="en-US" sz="1780" u="sng"/>
                </a:p>
              </p:txBody>
            </p:sp>
            <p:sp>
              <p:nvSpPr>
                <p:cNvPr id="22" name="TextBox 21"/>
                <p:cNvSpPr txBox="1"/>
                <p:nvPr/>
              </p:nvSpPr>
              <p:spPr>
                <a:xfrm>
                  <a:off x="929499" y="2382291"/>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Illness education</a:t>
                  </a:r>
                </a:p>
                <a:p>
                  <a:pPr algn="ctr">
                    <a:lnSpc>
                      <a:spcPct val="100000"/>
                    </a:lnSpc>
                  </a:pPr>
                  <a:r>
                    <a:rPr lang="en-US" sz="1600" dirty="0" smtClean="0">
                      <a:latin typeface="+mn-lt"/>
                    </a:rPr>
                    <a:t>Signs and Symptom recognition</a:t>
                  </a:r>
                  <a:endParaRPr lang="en-US" sz="1600" dirty="0">
                    <a:latin typeface="+mn-lt"/>
                  </a:endParaRPr>
                </a:p>
              </p:txBody>
            </p:sp>
          </p:grpSp>
          <p:sp>
            <p:nvSpPr>
              <p:cNvPr id="20" name="TextBox 19"/>
              <p:cNvSpPr txBox="1"/>
              <p:nvPr/>
            </p:nvSpPr>
            <p:spPr>
              <a:xfrm>
                <a:off x="929499" y="2016286"/>
                <a:ext cx="208615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800" b="1" dirty="0" smtClean="0">
                    <a:solidFill>
                      <a:srgbClr val="E76627"/>
                    </a:solidFill>
                    <a:latin typeface="+mn-lt"/>
                  </a:rPr>
                  <a:t>Member Education </a:t>
                </a:r>
                <a:endParaRPr lang="en-US" sz="1800" b="1" dirty="0">
                  <a:solidFill>
                    <a:srgbClr val="E76627"/>
                  </a:solidFill>
                  <a:latin typeface="+mn-lt"/>
                </a:endParaRPr>
              </a:p>
            </p:txBody>
          </p:sp>
        </p:grpSp>
        <p:grpSp>
          <p:nvGrpSpPr>
            <p:cNvPr id="23" name="Group 22"/>
            <p:cNvGrpSpPr/>
            <p:nvPr/>
          </p:nvGrpSpPr>
          <p:grpSpPr>
            <a:xfrm>
              <a:off x="3605819" y="1434696"/>
              <a:ext cx="2014501" cy="2012539"/>
              <a:chOff x="3605819" y="1434696"/>
              <a:chExt cx="2014501" cy="2012539"/>
            </a:xfrm>
          </p:grpSpPr>
          <p:sp>
            <p:nvSpPr>
              <p:cNvPr id="24" name="Freeform 116"/>
              <p:cNvSpPr>
                <a:spLocks noEditPoints="1"/>
              </p:cNvSpPr>
              <p:nvPr/>
            </p:nvSpPr>
            <p:spPr bwMode="auto">
              <a:xfrm>
                <a:off x="4463340" y="1434696"/>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rgbClr val="E76627"/>
              </a:solidFill>
              <a:ln>
                <a:solidFill>
                  <a:srgbClr val="E76627"/>
                </a:solidFill>
              </a:ln>
            </p:spPr>
            <p:txBody>
              <a:bodyPr vert="horz" wrap="square" lIns="64294" tIns="32147" rIns="64294" bIns="32147" numCol="1" anchor="t" anchorCtr="0" compatLnSpc="1">
                <a:prstTxWarp prst="textNoShape">
                  <a:avLst/>
                </a:prstTxWarp>
              </a:bodyPr>
              <a:lstStyle/>
              <a:p>
                <a:endParaRPr lang="en-US" sz="1780" u="sng"/>
              </a:p>
            </p:txBody>
          </p:sp>
          <p:grpSp>
            <p:nvGrpSpPr>
              <p:cNvPr id="25" name="Group 24"/>
              <p:cNvGrpSpPr/>
              <p:nvPr/>
            </p:nvGrpSpPr>
            <p:grpSpPr>
              <a:xfrm>
                <a:off x="3605819" y="2001831"/>
                <a:ext cx="2014501" cy="1445404"/>
                <a:chOff x="3018971" y="-1646500"/>
                <a:chExt cx="2014501" cy="1445404"/>
              </a:xfrm>
            </p:grpSpPr>
            <p:sp>
              <p:nvSpPr>
                <p:cNvPr id="26" name="TextBox 25"/>
                <p:cNvSpPr txBox="1"/>
                <p:nvPr/>
              </p:nvSpPr>
              <p:spPr>
                <a:xfrm>
                  <a:off x="3018971" y="-1280495"/>
                  <a:ext cx="2014501" cy="1079399"/>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Reminders and cues to use skills developed in treatment</a:t>
                  </a:r>
                  <a:endParaRPr lang="en-US" sz="1600" dirty="0">
                    <a:latin typeface="+mn-lt"/>
                  </a:endParaRPr>
                </a:p>
              </p:txBody>
            </p:sp>
            <p:sp>
              <p:nvSpPr>
                <p:cNvPr id="27" name="TextBox 26"/>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800" b="1" dirty="0" smtClean="0">
                      <a:solidFill>
                        <a:srgbClr val="E76627"/>
                      </a:solidFill>
                      <a:latin typeface="+mn-lt"/>
                    </a:rPr>
                    <a:t>Self Care </a:t>
                  </a:r>
                  <a:endParaRPr lang="en-US" sz="1800" b="1" dirty="0">
                    <a:solidFill>
                      <a:srgbClr val="E76627"/>
                    </a:solidFill>
                    <a:latin typeface="+mn-lt"/>
                  </a:endParaRPr>
                </a:p>
              </p:txBody>
            </p:sp>
          </p:grpSp>
        </p:grpSp>
        <p:grpSp>
          <p:nvGrpSpPr>
            <p:cNvPr id="28" name="Group 27"/>
            <p:cNvGrpSpPr/>
            <p:nvPr/>
          </p:nvGrpSpPr>
          <p:grpSpPr>
            <a:xfrm>
              <a:off x="6291679" y="1501886"/>
              <a:ext cx="2065353" cy="1699128"/>
              <a:chOff x="6291679" y="1501886"/>
              <a:chExt cx="2065353" cy="1699128"/>
            </a:xfrm>
          </p:grpSpPr>
          <p:sp>
            <p:nvSpPr>
              <p:cNvPr id="29" name="Freeform 66"/>
              <p:cNvSpPr>
                <a:spLocks noEditPoints="1"/>
              </p:cNvSpPr>
              <p:nvPr/>
            </p:nvSpPr>
            <p:spPr bwMode="auto">
              <a:xfrm>
                <a:off x="7127418" y="1501886"/>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rgbClr val="E76627"/>
              </a:solidFill>
              <a:ln>
                <a:solidFill>
                  <a:srgbClr val="E76627"/>
                </a:solidFill>
              </a:ln>
            </p:spPr>
            <p:txBody>
              <a:bodyPr vert="horz" wrap="square" lIns="64294" tIns="32147" rIns="64294" bIns="32147" numCol="1" anchor="t" anchorCtr="0" compatLnSpc="1">
                <a:prstTxWarp prst="textNoShape">
                  <a:avLst/>
                </a:prstTxWarp>
              </a:bodyPr>
              <a:lstStyle/>
              <a:p>
                <a:endParaRPr lang="en-US" sz="1780" u="sng"/>
              </a:p>
            </p:txBody>
          </p:sp>
          <p:grpSp>
            <p:nvGrpSpPr>
              <p:cNvPr id="30" name="Group 29"/>
              <p:cNvGrpSpPr/>
              <p:nvPr/>
            </p:nvGrpSpPr>
            <p:grpSpPr>
              <a:xfrm>
                <a:off x="6291679" y="1990321"/>
                <a:ext cx="2065353" cy="1210693"/>
                <a:chOff x="5276803" y="-1672861"/>
                <a:chExt cx="2065353" cy="1210693"/>
              </a:xfrm>
            </p:grpSpPr>
            <p:sp>
              <p:nvSpPr>
                <p:cNvPr id="31" name="TextBox 30"/>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Follow up appointments</a:t>
                  </a:r>
                </a:p>
                <a:p>
                  <a:pPr algn="ctr">
                    <a:lnSpc>
                      <a:spcPct val="100000"/>
                    </a:lnSpc>
                  </a:pPr>
                  <a:r>
                    <a:rPr lang="en-US" sz="1600" dirty="0" smtClean="0">
                      <a:latin typeface="+mn-lt"/>
                    </a:rPr>
                    <a:t>Send records</a:t>
                  </a:r>
                  <a:endParaRPr lang="en-US" sz="1600" dirty="0">
                    <a:latin typeface="+mn-lt"/>
                  </a:endParaRPr>
                </a:p>
              </p:txBody>
            </p:sp>
            <p:sp>
              <p:nvSpPr>
                <p:cNvPr id="32" name="TextBox 31"/>
                <p:cNvSpPr txBox="1"/>
                <p:nvPr/>
              </p:nvSpPr>
              <p:spPr>
                <a:xfrm>
                  <a:off x="5315193" y="-1672861"/>
                  <a:ext cx="202696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800" b="1" dirty="0" smtClean="0">
                      <a:solidFill>
                        <a:srgbClr val="E76627"/>
                      </a:solidFill>
                      <a:latin typeface="+mn-lt"/>
                    </a:rPr>
                    <a:t>Integrated Care</a:t>
                  </a:r>
                  <a:endParaRPr lang="en-US" sz="1800" b="1" dirty="0">
                    <a:solidFill>
                      <a:srgbClr val="E76627"/>
                    </a:solidFill>
                    <a:latin typeface="+mn-lt"/>
                  </a:endParaRPr>
                </a:p>
              </p:txBody>
            </p:sp>
          </p:grpSp>
        </p:grpSp>
        <p:grpSp>
          <p:nvGrpSpPr>
            <p:cNvPr id="44" name="Group 43"/>
            <p:cNvGrpSpPr/>
            <p:nvPr/>
          </p:nvGrpSpPr>
          <p:grpSpPr>
            <a:xfrm>
              <a:off x="553341" y="3911190"/>
              <a:ext cx="2683538" cy="1911948"/>
              <a:chOff x="553341" y="3911190"/>
              <a:chExt cx="2683538" cy="1911948"/>
            </a:xfrm>
          </p:grpSpPr>
          <p:sp>
            <p:nvSpPr>
              <p:cNvPr id="45" name="Freeform 46"/>
              <p:cNvSpPr>
                <a:spLocks noEditPoints="1"/>
              </p:cNvSpPr>
              <p:nvPr/>
            </p:nvSpPr>
            <p:spPr bwMode="auto">
              <a:xfrm>
                <a:off x="1746574" y="3911190"/>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rgbClr val="E76627"/>
              </a:solidFill>
              <a:ln>
                <a:solidFill>
                  <a:srgbClr val="E76627"/>
                </a:solidFill>
              </a:ln>
            </p:spPr>
            <p:txBody>
              <a:bodyPr vert="horz" wrap="square" lIns="64294" tIns="32147" rIns="64294" bIns="32147" numCol="1" anchor="t" anchorCtr="0" compatLnSpc="1">
                <a:prstTxWarp prst="textNoShape">
                  <a:avLst/>
                </a:prstTxWarp>
              </a:bodyPr>
              <a:lstStyle/>
              <a:p>
                <a:endParaRPr lang="en-US" sz="1780" u="sng"/>
              </a:p>
            </p:txBody>
          </p:sp>
          <p:grpSp>
            <p:nvGrpSpPr>
              <p:cNvPr id="46" name="Group 45"/>
              <p:cNvGrpSpPr/>
              <p:nvPr/>
            </p:nvGrpSpPr>
            <p:grpSpPr>
              <a:xfrm>
                <a:off x="553341" y="4387115"/>
                <a:ext cx="2683538" cy="1436023"/>
                <a:chOff x="8285049" y="-1646500"/>
                <a:chExt cx="2683538" cy="1436023"/>
              </a:xfrm>
            </p:grpSpPr>
            <p:sp>
              <p:nvSpPr>
                <p:cNvPr id="47" name="TextBox 46"/>
                <p:cNvSpPr txBox="1"/>
                <p:nvPr/>
              </p:nvSpPr>
              <p:spPr>
                <a:xfrm>
                  <a:off x="8410137" y="-1289876"/>
                  <a:ext cx="2332666" cy="1079399"/>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Ensure access to medication and medication management provider</a:t>
                  </a:r>
                  <a:endParaRPr lang="en-US" sz="1600" dirty="0">
                    <a:latin typeface="+mn-lt"/>
                  </a:endParaRPr>
                </a:p>
              </p:txBody>
            </p:sp>
            <p:sp>
              <p:nvSpPr>
                <p:cNvPr id="48" name="TextBox 47"/>
                <p:cNvSpPr txBox="1"/>
                <p:nvPr/>
              </p:nvSpPr>
              <p:spPr>
                <a:xfrm>
                  <a:off x="8285049" y="-1646500"/>
                  <a:ext cx="2683538"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800" b="1" dirty="0">
                      <a:solidFill>
                        <a:srgbClr val="E76627"/>
                      </a:solidFill>
                      <a:latin typeface="+mn-lt"/>
                    </a:rPr>
                    <a:t>Medication </a:t>
                  </a:r>
                  <a:r>
                    <a:rPr lang="en-US" sz="1800" b="1" dirty="0" smtClean="0">
                      <a:solidFill>
                        <a:srgbClr val="E76627"/>
                      </a:solidFill>
                      <a:latin typeface="+mn-lt"/>
                    </a:rPr>
                    <a:t>Management</a:t>
                  </a:r>
                  <a:endParaRPr lang="en-US" sz="1800" b="1" dirty="0">
                    <a:solidFill>
                      <a:srgbClr val="E76627"/>
                    </a:solidFill>
                    <a:latin typeface="+mn-lt"/>
                  </a:endParaRPr>
                </a:p>
              </p:txBody>
            </p:sp>
          </p:grpSp>
        </p:grpSp>
        <p:grpSp>
          <p:nvGrpSpPr>
            <p:cNvPr id="49" name="Group 48"/>
            <p:cNvGrpSpPr/>
            <p:nvPr/>
          </p:nvGrpSpPr>
          <p:grpSpPr>
            <a:xfrm>
              <a:off x="3509868" y="3956965"/>
              <a:ext cx="2292793" cy="1875554"/>
              <a:chOff x="3509868" y="3956965"/>
              <a:chExt cx="2292793" cy="1875554"/>
            </a:xfrm>
          </p:grpSpPr>
          <p:sp>
            <p:nvSpPr>
              <p:cNvPr id="50" name="Shape 232"/>
              <p:cNvSpPr/>
              <p:nvPr/>
            </p:nvSpPr>
            <p:spPr>
              <a:xfrm>
                <a:off x="4459473" y="3956965"/>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rgbClr val="E76627"/>
              </a:solidFill>
              <a:ln w="12700">
                <a:solidFill>
                  <a:srgbClr val="E76627"/>
                </a:solidFill>
                <a:miter lim="400000"/>
              </a:ln>
            </p:spPr>
            <p:txBody>
              <a:bodyPr lIns="32146" rIns="32146"/>
              <a:lstStyle/>
              <a:p>
                <a:pPr algn="l" defTabSz="642915">
                  <a:defRPr sz="1800">
                    <a:latin typeface="Calibri"/>
                    <a:ea typeface="Calibri"/>
                    <a:cs typeface="Calibri"/>
                    <a:sym typeface="Calibri"/>
                  </a:defRPr>
                </a:pPr>
                <a:endParaRPr sz="1266" u="sng"/>
              </a:p>
            </p:txBody>
          </p:sp>
          <p:grpSp>
            <p:nvGrpSpPr>
              <p:cNvPr id="51" name="Group 50"/>
              <p:cNvGrpSpPr/>
              <p:nvPr/>
            </p:nvGrpSpPr>
            <p:grpSpPr>
              <a:xfrm>
                <a:off x="3509868" y="4374415"/>
                <a:ext cx="2292793" cy="1458104"/>
                <a:chOff x="9254335" y="199512"/>
                <a:chExt cx="2292793" cy="1458104"/>
              </a:xfrm>
            </p:grpSpPr>
            <p:sp>
              <p:nvSpPr>
                <p:cNvPr id="52" name="TextBox 51"/>
                <p:cNvSpPr txBox="1"/>
                <p:nvPr/>
              </p:nvSpPr>
              <p:spPr>
                <a:xfrm>
                  <a:off x="9254335" y="578217"/>
                  <a:ext cx="2292793" cy="1079399"/>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Include supports, roles and responsibilities. Consider formal support groups</a:t>
                  </a:r>
                  <a:endParaRPr lang="en-US" sz="1600" dirty="0">
                    <a:latin typeface="+mn-lt"/>
                  </a:endParaRPr>
                </a:p>
              </p:txBody>
            </p:sp>
            <p:sp>
              <p:nvSpPr>
                <p:cNvPr id="53" name="TextBox 52"/>
                <p:cNvSpPr txBox="1"/>
                <p:nvPr/>
              </p:nvSpPr>
              <p:spPr>
                <a:xfrm>
                  <a:off x="9621366" y="1995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600" b="1" dirty="0" smtClean="0">
                      <a:solidFill>
                        <a:srgbClr val="E76627"/>
                      </a:solidFill>
                      <a:latin typeface="+mn-lt"/>
                    </a:rPr>
                    <a:t>Supports</a:t>
                  </a:r>
                  <a:endParaRPr lang="en-US" sz="1600" b="1" dirty="0">
                    <a:solidFill>
                      <a:srgbClr val="E76627"/>
                    </a:solidFill>
                    <a:latin typeface="+mn-lt"/>
                  </a:endParaRPr>
                </a:p>
              </p:txBody>
            </p:sp>
          </p:grpSp>
        </p:grpSp>
        <p:grpSp>
          <p:nvGrpSpPr>
            <p:cNvPr id="54" name="Group 53"/>
            <p:cNvGrpSpPr/>
            <p:nvPr/>
          </p:nvGrpSpPr>
          <p:grpSpPr>
            <a:xfrm>
              <a:off x="6097381" y="3956352"/>
              <a:ext cx="2492341" cy="1383725"/>
              <a:chOff x="6097381" y="3956352"/>
              <a:chExt cx="2492341" cy="1383725"/>
            </a:xfrm>
          </p:grpSpPr>
          <p:sp>
            <p:nvSpPr>
              <p:cNvPr id="55" name="Freeform 166"/>
              <p:cNvSpPr>
                <a:spLocks noEditPoints="1"/>
              </p:cNvSpPr>
              <p:nvPr/>
            </p:nvSpPr>
            <p:spPr bwMode="auto">
              <a:xfrm>
                <a:off x="7129004" y="3956352"/>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rgbClr val="E76627"/>
              </a:solidFill>
              <a:ln>
                <a:solidFill>
                  <a:srgbClr val="E76627"/>
                </a:solidFill>
              </a:ln>
            </p:spPr>
            <p:txBody>
              <a:bodyPr vert="horz" wrap="square" lIns="64294" tIns="32147" rIns="64294" bIns="32147" numCol="1" anchor="t" anchorCtr="0" compatLnSpc="1">
                <a:prstTxWarp prst="textNoShape">
                  <a:avLst/>
                </a:prstTxWarp>
              </a:bodyPr>
              <a:lstStyle/>
              <a:p>
                <a:endParaRPr lang="en-US" sz="1780" u="sng"/>
              </a:p>
            </p:txBody>
          </p:sp>
          <p:sp>
            <p:nvSpPr>
              <p:cNvPr id="56" name="TextBox 55"/>
              <p:cNvSpPr txBox="1"/>
              <p:nvPr/>
            </p:nvSpPr>
            <p:spPr>
              <a:xfrm>
                <a:off x="6291679" y="4753120"/>
                <a:ext cx="2014501"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smtClean="0">
                    <a:latin typeface="+mn-lt"/>
                  </a:rPr>
                  <a:t>Phone numbers and instructions. </a:t>
                </a:r>
                <a:endParaRPr lang="en-US" sz="1600" dirty="0">
                  <a:latin typeface="+mn-lt"/>
                </a:endParaRPr>
              </a:p>
            </p:txBody>
          </p:sp>
          <p:sp>
            <p:nvSpPr>
              <p:cNvPr id="57" name="TextBox 56"/>
              <p:cNvSpPr txBox="1"/>
              <p:nvPr/>
            </p:nvSpPr>
            <p:spPr>
              <a:xfrm>
                <a:off x="6097381" y="4387115"/>
                <a:ext cx="249234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sz="1800" b="1" dirty="0" smtClean="0">
                    <a:solidFill>
                      <a:srgbClr val="E76627"/>
                    </a:solidFill>
                    <a:latin typeface="+mn-lt"/>
                  </a:rPr>
                  <a:t>How to Return for Care </a:t>
                </a:r>
                <a:endParaRPr lang="en-US" sz="1800" b="1" dirty="0">
                  <a:solidFill>
                    <a:srgbClr val="E76627"/>
                  </a:solidFill>
                  <a:latin typeface="+mn-lt"/>
                </a:endParaRPr>
              </a:p>
            </p:txBody>
          </p:sp>
        </p:grpSp>
      </p:grpSp>
      <p:grpSp>
        <p:nvGrpSpPr>
          <p:cNvPr id="37" name="Group 36"/>
          <p:cNvGrpSpPr/>
          <p:nvPr/>
        </p:nvGrpSpPr>
        <p:grpSpPr>
          <a:xfrm>
            <a:off x="11894820" y="0"/>
            <a:ext cx="2735580" cy="975360"/>
            <a:chOff x="11894820" y="0"/>
            <a:chExt cx="2735580" cy="975360"/>
          </a:xfrm>
        </p:grpSpPr>
        <p:sp>
          <p:nvSpPr>
            <p:cNvPr id="38"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40" name="Group 39"/>
          <p:cNvGrpSpPr/>
          <p:nvPr/>
        </p:nvGrpSpPr>
        <p:grpSpPr>
          <a:xfrm>
            <a:off x="11894820" y="-31610"/>
            <a:ext cx="2735580" cy="1028700"/>
            <a:chOff x="11894820" y="-31610"/>
            <a:chExt cx="2735580" cy="1028700"/>
          </a:xfrm>
        </p:grpSpPr>
        <p:sp>
          <p:nvSpPr>
            <p:cNvPr id="41" name="TextBox 40"/>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62610" y="6693579"/>
            <a:ext cx="406400" cy="406400"/>
          </a:xfrm>
          <a:prstGeom prst="rect">
            <a:avLst/>
          </a:prstGeom>
        </p:spPr>
      </p:pic>
    </p:spTree>
    <p:extLst>
      <p:ext uri="{BB962C8B-B14F-4D97-AF65-F5344CB8AC3E}">
        <p14:creationId xmlns:p14="http://schemas.microsoft.com/office/powerpoint/2010/main" val="4041296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Our Mission:</a:t>
            </a:r>
            <a:endParaRPr lang="en-US" sz="4000" dirty="0"/>
          </a:p>
        </p:txBody>
      </p:sp>
      <p:grpSp>
        <p:nvGrpSpPr>
          <p:cNvPr id="3" name="Group 2"/>
          <p:cNvGrpSpPr/>
          <p:nvPr/>
        </p:nvGrpSpPr>
        <p:grpSpPr>
          <a:xfrm>
            <a:off x="3981977" y="2721780"/>
            <a:ext cx="7790923" cy="1610517"/>
            <a:chOff x="1240187" y="2096940"/>
            <a:chExt cx="7790923" cy="1610517"/>
          </a:xfrm>
        </p:grpSpPr>
        <p:sp>
          <p:nvSpPr>
            <p:cNvPr id="29" name="Rectangle 28"/>
            <p:cNvSpPr/>
            <p:nvPr/>
          </p:nvSpPr>
          <p:spPr>
            <a:xfrm>
              <a:off x="1240187" y="2096940"/>
              <a:ext cx="7790923" cy="161051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30" name="Text Placeholder 1"/>
            <p:cNvSpPr txBox="1">
              <a:spLocks/>
            </p:cNvSpPr>
            <p:nvPr/>
          </p:nvSpPr>
          <p:spPr>
            <a:xfrm flipH="1">
              <a:off x="1557866" y="2313030"/>
              <a:ext cx="7473244" cy="938728"/>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i="1" dirty="0" smtClean="0">
                  <a:solidFill>
                    <a:schemeClr val="bg1"/>
                  </a:solidFill>
                  <a:cs typeface="Lato Light"/>
                </a:rPr>
                <a:t>To help people live their best lives by being </a:t>
              </a:r>
              <a:br>
                <a:rPr lang="en-US" i="1" dirty="0" smtClean="0">
                  <a:solidFill>
                    <a:schemeClr val="bg1"/>
                  </a:solidFill>
                  <a:cs typeface="Lato Light"/>
                </a:rPr>
              </a:br>
              <a:r>
                <a:rPr lang="en-US" i="1" dirty="0" smtClean="0">
                  <a:solidFill>
                    <a:schemeClr val="bg1"/>
                  </a:solidFill>
                  <a:cs typeface="Lato Light"/>
                </a:rPr>
                <a:t>the trusted partner to create superior solutions </a:t>
              </a:r>
              <a:br>
                <a:rPr lang="en-US" i="1" dirty="0" smtClean="0">
                  <a:solidFill>
                    <a:schemeClr val="bg1"/>
                  </a:solidFill>
                  <a:cs typeface="Lato Light"/>
                </a:rPr>
              </a:br>
              <a:r>
                <a:rPr lang="en-US" i="1" dirty="0" smtClean="0">
                  <a:solidFill>
                    <a:schemeClr val="bg1"/>
                  </a:solidFill>
                  <a:cs typeface="Lato Light"/>
                </a:rPr>
                <a:t>in behavioral healthcare and wellness</a:t>
              </a:r>
              <a:endParaRPr lang="en-US" i="1" dirty="0">
                <a:solidFill>
                  <a:schemeClr val="bg1"/>
                </a:solidFill>
                <a:cs typeface="Lato Light"/>
              </a:endParaRPr>
            </a:p>
          </p:txBody>
        </p:sp>
      </p:grpSp>
      <p:grpSp>
        <p:nvGrpSpPr>
          <p:cNvPr id="6" name="Group 5"/>
          <p:cNvGrpSpPr/>
          <p:nvPr/>
        </p:nvGrpSpPr>
        <p:grpSpPr>
          <a:xfrm>
            <a:off x="11894820" y="0"/>
            <a:ext cx="2735580" cy="975360"/>
            <a:chOff x="11894820" y="0"/>
            <a:chExt cx="2735580" cy="975360"/>
          </a:xfrm>
        </p:grpSpPr>
        <p:sp>
          <p:nvSpPr>
            <p:cNvPr id="7"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9" name="Group 8"/>
          <p:cNvGrpSpPr/>
          <p:nvPr/>
        </p:nvGrpSpPr>
        <p:grpSpPr>
          <a:xfrm>
            <a:off x="11894820" y="-31610"/>
            <a:ext cx="2735580" cy="102870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12800" y="6731802"/>
            <a:ext cx="406400" cy="406400"/>
          </a:xfrm>
          <a:prstGeom prst="rect">
            <a:avLst/>
          </a:prstGeom>
        </p:spPr>
      </p:pic>
    </p:spTree>
    <p:extLst>
      <p:ext uri="{BB962C8B-B14F-4D97-AF65-F5344CB8AC3E}">
        <p14:creationId xmlns:p14="http://schemas.microsoft.com/office/powerpoint/2010/main" val="147433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TextBox 2"/>
          <p:cNvSpPr txBox="1"/>
          <p:nvPr/>
        </p:nvSpPr>
        <p:spPr>
          <a:xfrm>
            <a:off x="2179320" y="6416040"/>
            <a:ext cx="10218420" cy="523220"/>
          </a:xfrm>
          <a:prstGeom prst="rect">
            <a:avLst/>
          </a:prstGeom>
          <a:noFill/>
        </p:spPr>
        <p:txBody>
          <a:bodyPr wrap="square" rtlCol="0">
            <a:spAutoFit/>
          </a:bodyPr>
          <a:lstStyle/>
          <a:p>
            <a:pPr algn="ctr"/>
            <a:r>
              <a:rPr lang="en-US" sz="2800" b="1" dirty="0">
                <a:solidFill>
                  <a:schemeClr val="accent1"/>
                </a:solidFill>
              </a:rPr>
              <a:t>Questions?</a:t>
            </a:r>
            <a:endParaRPr lang="en-US" b="1" dirty="0" smtClean="0">
              <a:solidFill>
                <a:schemeClr val="accent1"/>
              </a:solidFill>
              <a:latin typeface="Arial" charset="0"/>
              <a:ea typeface="Arial" charset="0"/>
              <a:cs typeface="Arial" charset="0"/>
            </a:endParaRPr>
          </a:p>
        </p:txBody>
      </p:sp>
      <p:sp>
        <p:nvSpPr>
          <p:cNvPr id="5" name="TextBox 4"/>
          <p:cNvSpPr txBox="1"/>
          <p:nvPr/>
        </p:nvSpPr>
        <p:spPr>
          <a:xfrm>
            <a:off x="5173980" y="6802100"/>
            <a:ext cx="4457700" cy="1692771"/>
          </a:xfrm>
          <a:prstGeom prst="rect">
            <a:avLst/>
          </a:prstGeom>
          <a:noFill/>
        </p:spPr>
        <p:txBody>
          <a:bodyPr wrap="square" rtlCol="0">
            <a:spAutoFit/>
          </a:bodyPr>
          <a:lstStyle/>
          <a:p>
            <a:pPr algn="ctr"/>
            <a:r>
              <a:rPr lang="en-US" b="1" dirty="0" smtClean="0">
                <a:solidFill>
                  <a:schemeClr val="accent1"/>
                </a:solidFill>
                <a:cs typeface="Lato Light"/>
              </a:rPr>
              <a:t>Amy Trussell, LCSW</a:t>
            </a:r>
            <a:endParaRPr lang="en-US" b="1" dirty="0">
              <a:solidFill>
                <a:schemeClr val="accent1"/>
              </a:solidFill>
              <a:cs typeface="Lato Light"/>
            </a:endParaRPr>
          </a:p>
          <a:p>
            <a:pPr algn="ctr"/>
            <a:r>
              <a:rPr lang="en-US" b="1" dirty="0">
                <a:solidFill>
                  <a:schemeClr val="accent1"/>
                </a:solidFill>
                <a:cs typeface="Lato Light"/>
              </a:rPr>
              <a:t>Direct: </a:t>
            </a:r>
            <a:r>
              <a:rPr lang="en-US" b="1" dirty="0" smtClean="0">
                <a:solidFill>
                  <a:schemeClr val="accent1"/>
                </a:solidFill>
                <a:cs typeface="Lato Light"/>
              </a:rPr>
              <a:t>1-813-206-2775</a:t>
            </a:r>
            <a:endParaRPr lang="en-US" b="1" dirty="0">
              <a:solidFill>
                <a:schemeClr val="accent1"/>
              </a:solidFill>
              <a:cs typeface="Lato Light"/>
            </a:endParaRPr>
          </a:p>
          <a:p>
            <a:pPr algn="ctr"/>
            <a:r>
              <a:rPr lang="en-US" b="1" dirty="0">
                <a:solidFill>
                  <a:schemeClr val="accent1"/>
                </a:solidFill>
                <a:cs typeface="Lato Light"/>
              </a:rPr>
              <a:t>a</a:t>
            </a:r>
            <a:r>
              <a:rPr lang="en-US" b="1" dirty="0" smtClean="0">
                <a:solidFill>
                  <a:schemeClr val="accent1"/>
                </a:solidFill>
                <a:cs typeface="Lato Light"/>
              </a:rPr>
              <a:t>my.trussell@wellcare.com</a:t>
            </a:r>
            <a:endParaRPr lang="en-US" b="1" dirty="0">
              <a:solidFill>
                <a:schemeClr val="accent1"/>
              </a:solidFill>
              <a:cs typeface="Lato Light"/>
            </a:endParaRPr>
          </a:p>
          <a:p>
            <a:endParaRPr lang="en-US" dirty="0" smtClean="0">
              <a:latin typeface="Arial" charset="0"/>
              <a:ea typeface="Arial" charset="0"/>
              <a:cs typeface="Arial" charset="0"/>
            </a:endParaRPr>
          </a:p>
        </p:txBody>
      </p:sp>
      <p:grpSp>
        <p:nvGrpSpPr>
          <p:cNvPr id="9" name="Group 8"/>
          <p:cNvGrpSpPr/>
          <p:nvPr/>
        </p:nvGrpSpPr>
        <p:grpSpPr>
          <a:xfrm>
            <a:off x="3373120" y="1930540"/>
            <a:ext cx="7891780" cy="338441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20809" y="7540325"/>
            <a:ext cx="406400" cy="406400"/>
          </a:xfrm>
          <a:prstGeom prst="rect">
            <a:avLst/>
          </a:prstGeom>
        </p:spPr>
      </p:pic>
    </p:spTree>
    <p:extLst>
      <p:ext uri="{BB962C8B-B14F-4D97-AF65-F5344CB8AC3E}">
        <p14:creationId xmlns:p14="http://schemas.microsoft.com/office/powerpoint/2010/main" val="2610463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3" fill="hold"/>
                                        <p:tgtEl>
                                          <p:spTgt spid="2"/>
                                        </p:tgtEl>
                                      </p:cBhvr>
                                    </p:cmd>
                                  </p:childTnLst>
                                </p:cTn>
                              </p:par>
                            </p:childTnLst>
                          </p:cTn>
                        </p:par>
                      </p:childTnLst>
                    </p:cTn>
                  </p:par>
                </p:childTnLst>
              </p:cTn>
              <p:nextCondLst>
                <p:cond evt="onClick" delay="0">
                  <p:tgtEl>
                    <p:spTgt spid="2"/>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4DCD64554AC34A9F6C52D61D3F5336" ma:contentTypeVersion="5" ma:contentTypeDescription="Create a new document." ma:contentTypeScope="" ma:versionID="9d5e8e6a0e98c15218dff54eb3b20f8e">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74595-ADF7-44CF-B51C-AB6B6752F11C}">
  <ds:schemaRefs>
    <ds:schemaRef ds:uri="http://schemas.microsoft.com/sharepoint/v3/contenttype/forms"/>
  </ds:schemaRefs>
</ds:datastoreItem>
</file>

<file path=customXml/itemProps2.xml><?xml version="1.0" encoding="utf-8"?>
<ds:datastoreItem xmlns:ds="http://schemas.openxmlformats.org/officeDocument/2006/customXml" ds:itemID="{6D9A1FC4-6B83-4747-B64C-9DA4F525654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04E41F6-E51B-4E81-B188-E0739491F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5125</TotalTime>
  <Words>1321</Words>
  <Application>Microsoft Office PowerPoint</Application>
  <PresentationFormat>Custom</PresentationFormat>
  <Paragraphs>92</Paragraphs>
  <Slides>8</Slides>
  <Notes>8</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vt:i4>
      </vt:variant>
    </vt:vector>
  </HeadingPairs>
  <TitlesOfParts>
    <vt:vector size="22" baseType="lpstr">
      <vt:lpstr>MS PGothic</vt:lpstr>
      <vt:lpstr>Arial</vt:lpstr>
      <vt:lpstr>Calibri</vt:lpstr>
      <vt:lpstr>Calibri Light</vt:lpstr>
      <vt:lpstr>Helvetica Light</vt:lpstr>
      <vt:lpstr>Lato Light</vt:lpstr>
      <vt:lpstr>Lato Regular</vt:lpstr>
      <vt:lpstr>LucidaGrande</vt:lpstr>
      <vt:lpstr>Mongolian Baiti</vt:lpstr>
      <vt:lpstr>Open Sans</vt:lpstr>
      <vt:lpstr>Oswald Light</vt:lpstr>
      <vt:lpstr>Roboto Medium</vt:lpstr>
      <vt:lpstr>Wingdings</vt:lpstr>
      <vt:lpstr>Custom Design</vt:lpstr>
      <vt:lpstr>Discharge Planning</vt:lpstr>
      <vt:lpstr>Provider Engagement Series</vt:lpstr>
      <vt:lpstr>Learning Objectives</vt:lpstr>
      <vt:lpstr>What is Discharge Planning?</vt:lpstr>
      <vt:lpstr>Discharge Planning Process</vt:lpstr>
      <vt:lpstr>Discharge Plan Components</vt:lpstr>
      <vt:lpstr>Our Mission:</vt:lpstr>
      <vt:lpstr>PowerPoint Presentation</vt:lpstr>
    </vt:vector>
  </TitlesOfParts>
  <Manager>A. Courtney, SPM SXP</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WC_2017 Master PPTx LIBRARY_16x9 Format</dc:title>
  <dc:subject>Full Library Images</dc:subject>
  <dc:creator>Stellar X Productions</dc:creator>
  <cp:keywords/>
  <dc:description/>
  <cp:lastModifiedBy>Toensing, Daniel</cp:lastModifiedBy>
  <cp:revision>211</cp:revision>
  <cp:lastPrinted>2017-09-17T09:25:22Z</cp:lastPrinted>
  <dcterms:created xsi:type="dcterms:W3CDTF">2017-08-24T01:06:42Z</dcterms:created>
  <dcterms:modified xsi:type="dcterms:W3CDTF">2021-04-12T18:26:53Z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0x010100E54DCD64554AC34A9F6C52D61D3F5336</vt:lpwstr>
  </property>
</Properties>
</file>